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6" r:id="rId2"/>
    <p:sldId id="261" r:id="rId3"/>
    <p:sldId id="268" r:id="rId4"/>
    <p:sldId id="269" r:id="rId5"/>
    <p:sldId id="275" r:id="rId6"/>
    <p:sldId id="270" r:id="rId7"/>
    <p:sldId id="277" r:id="rId8"/>
    <p:sldId id="274" r:id="rId9"/>
    <p:sldId id="273" r:id="rId10"/>
    <p:sldId id="272" r:id="rId11"/>
    <p:sldId id="278" r:id="rId12"/>
    <p:sldId id="279" r:id="rId13"/>
    <p:sldId id="276" r:id="rId14"/>
    <p:sldId id="271" r:id="rId15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521" autoAdjust="0"/>
    <p:restoredTop sz="94660"/>
  </p:normalViewPr>
  <p:slideViewPr>
    <p:cSldViewPr>
      <p:cViewPr varScale="1">
        <p:scale>
          <a:sx n="42" d="100"/>
          <a:sy n="42" d="100"/>
        </p:scale>
        <p:origin x="-928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6E7D018D-748F-47BF-843A-40349A141CAC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04AC5213-BACC-41AB-9B61-B40CF6C529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23E9B8FB-2ABD-42C9-A6DA-A6789EAF441D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BE2A7042-DEED-4AA1-9E89-4A16B2572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162800" y="137160"/>
            <a:ext cx="228600" cy="525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7467600" y="133350"/>
            <a:ext cx="1447800" cy="5257800"/>
          </a:xfrm>
          <a:prstGeom prst="rect">
            <a:avLst/>
          </a:prstGeom>
          <a:solidFill>
            <a:schemeClr val="accent3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5467350"/>
            <a:ext cx="8672946" cy="1238250"/>
          </a:xfrm>
          <a:solidFill>
            <a:schemeClr val="accent1"/>
          </a:solidFill>
        </p:spPr>
        <p:txBody>
          <a:bodyPr vert="horz" anchor="ctr">
            <a:noAutofit/>
          </a:bodyPr>
          <a:lstStyle>
            <a:lvl1pPr marL="0" indent="0" algn="l">
              <a:buFontTx/>
              <a:buNone/>
              <a:defRPr lang="en-US" sz="4800" baseline="0" dirty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photo album title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228600" y="152400"/>
            <a:ext cx="6858000" cy="5239512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11/3/2011</a:t>
            </a:fld>
            <a:endParaRPr lang="en-US"/>
          </a:p>
        </p:txBody>
      </p:sp>
      <p:sp>
        <p:nvSpPr>
          <p:cNvPr id="13" name="Rectangle 1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4" name="Rectangle 13"/>
          <p:cNvSpPr>
            <a:spLocks noGrp="1"/>
          </p:cNvSpPr>
          <p:nvPr>
            <p:ph type="ftr" sz="quarter" idx="14"/>
          </p:nvPr>
        </p:nvSpPr>
        <p:spPr>
          <a:xfrm rot="16200000">
            <a:off x="7296150" y="3698878"/>
            <a:ext cx="29337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8" name="Rectangle 17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5372100" y="2247900"/>
            <a:ext cx="5181600" cy="990600"/>
          </a:xfrm>
        </p:spPr>
        <p:txBody>
          <a:bodyPr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date or details</a:t>
            </a: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 noChangeAspect="1"/>
          </p:cNvSpPr>
          <p:nvPr>
            <p:ph type="pic" sz="quarter" idx="11"/>
          </p:nvPr>
        </p:nvSpPr>
        <p:spPr>
          <a:xfrm>
            <a:off x="43434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Picture Placeholder 25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Picture Placeholder 12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2286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228600"/>
            <a:ext cx="3947160" cy="2960370"/>
          </a:xfrm>
        </p:spPr>
        <p:txBody>
          <a:bodyPr anchor="b" anchorCtr="0"/>
          <a:lstStyle>
            <a:lvl1pPr marL="0" marR="0" indent="0" algn="r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11/3/2011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Mi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 noChangeAspect="1"/>
          </p:cNvSpPr>
          <p:nvPr>
            <p:ph type="pic" sz="quarter" idx="11"/>
          </p:nvPr>
        </p:nvSpPr>
        <p:spPr>
          <a:xfrm>
            <a:off x="4648200" y="3124962"/>
            <a:ext cx="3697224" cy="2772918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" name="Picture Placeholder 24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228600"/>
            <a:ext cx="4251960" cy="566928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228600"/>
            <a:ext cx="3672840" cy="275463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11/3/2011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8669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1866900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5"/>
          </p:nvPr>
        </p:nvSpPr>
        <p:spPr>
          <a:xfrm>
            <a:off x="43053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27"/>
          </p:nvPr>
        </p:nvSpPr>
        <p:spPr>
          <a:xfrm>
            <a:off x="4306086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228600"/>
            <a:ext cx="1676400" cy="2743200"/>
          </a:xfrm>
        </p:spPr>
        <p:txBody>
          <a:bodyPr anchor="t" anchorCtr="0"/>
          <a:lstStyle>
            <a:lvl1pPr marL="0" marR="0" indent="0" algn="r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6629400" y="228600"/>
            <a:ext cx="1676400" cy="19050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8" hasCustomPrompt="1"/>
          </p:nvPr>
        </p:nvSpPr>
        <p:spPr>
          <a:xfrm>
            <a:off x="152400" y="4724400"/>
            <a:ext cx="1676400" cy="1905000"/>
          </a:xfrm>
        </p:spPr>
        <p:txBody>
          <a:bodyPr anchor="b" anchorCtr="0"/>
          <a:lstStyle>
            <a:lvl1pPr marL="0" marR="0" indent="0" algn="r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30" hasCustomPrompt="1"/>
          </p:nvPr>
        </p:nvSpPr>
        <p:spPr>
          <a:xfrm>
            <a:off x="6629400" y="4724400"/>
            <a:ext cx="1676400" cy="1905000"/>
          </a:xfrm>
        </p:spPr>
        <p:txBody>
          <a:bodyPr anchor="b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11/3/2011</a:t>
            </a:fld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 Landscap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4"/>
          </p:nvPr>
        </p:nvSpPr>
        <p:spPr>
          <a:xfrm>
            <a:off x="533400" y="685800"/>
            <a:ext cx="3653297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63246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267200" y="6858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8"/>
          </p:nvPr>
        </p:nvSpPr>
        <p:spPr>
          <a:xfrm>
            <a:off x="5334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2672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33400" y="3048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267200" y="63246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4267200" y="3048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11/3/2011</a:t>
            </a:fld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 Portrait with Larg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 noChangeAspect="1"/>
          </p:cNvSpPr>
          <p:nvPr>
            <p:ph type="pic" sz="quarter" idx="14"/>
          </p:nvPr>
        </p:nvSpPr>
        <p:spPr>
          <a:xfrm>
            <a:off x="2286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Picture Placeholder 27"/>
          <p:cNvSpPr>
            <a:spLocks noGrp="1" noChangeAspect="1"/>
          </p:cNvSpPr>
          <p:nvPr>
            <p:ph type="pic" sz="quarter" idx="31"/>
          </p:nvPr>
        </p:nvSpPr>
        <p:spPr>
          <a:xfrm>
            <a:off x="43434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Picture Placeholder 3"/>
          <p:cNvSpPr>
            <a:spLocks noGrp="1" noChangeAspect="1"/>
          </p:cNvSpPr>
          <p:nvPr>
            <p:ph type="pic" sz="quarter" idx="30"/>
          </p:nvPr>
        </p:nvSpPr>
        <p:spPr>
          <a:xfrm>
            <a:off x="22860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32"/>
          </p:nvPr>
        </p:nvSpPr>
        <p:spPr>
          <a:xfrm>
            <a:off x="64008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9" hasCustomPrompt="1"/>
          </p:nvPr>
        </p:nvSpPr>
        <p:spPr>
          <a:xfrm>
            <a:off x="228600" y="3352800"/>
            <a:ext cx="8153400" cy="3048000"/>
          </a:xfrm>
        </p:spPr>
        <p:txBody>
          <a:bodyPr anchor="t" anchorCtr="0"/>
          <a:lstStyle>
            <a:lvl1pPr marL="0" marR="0" indent="0" algn="l">
              <a:buFontTx/>
              <a:buNone/>
              <a:defRPr sz="2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11/3/2011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1 Portrait with 3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3292" y="257665"/>
            <a:ext cx="4764388" cy="63525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8"/>
          </p:nvPr>
        </p:nvSpPr>
        <p:spPr>
          <a:xfrm>
            <a:off x="5446340" y="257665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5446340" y="2432657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5446340" y="4607649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11/3/2011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3 Landscape with 2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228600" y="34290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2438400" y="228600"/>
            <a:ext cx="5562600" cy="4171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27"/>
          </p:nvPr>
        </p:nvSpPr>
        <p:spPr>
          <a:xfrm>
            <a:off x="52578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28"/>
          </p:nvPr>
        </p:nvSpPr>
        <p:spPr>
          <a:xfrm>
            <a:off x="24384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11/3/2011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2 Landscape with 3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9"/>
          </p:nvPr>
        </p:nvSpPr>
        <p:spPr>
          <a:xfrm>
            <a:off x="228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30"/>
          </p:nvPr>
        </p:nvSpPr>
        <p:spPr>
          <a:xfrm>
            <a:off x="4419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30099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57912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11/3/2011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2133600" y="762000"/>
            <a:ext cx="4873334" cy="48768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latinLnBrk="0">
              <a:spcBef>
                <a:spcPct val="20000"/>
              </a:spcBef>
              <a:buFontTx/>
              <a:buNone/>
              <a:defRPr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133600" y="5715000"/>
            <a:ext cx="4876800" cy="8382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11/3/2011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95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7" name="Picture Placeholder 6"/>
          <p:cNvSpPr>
            <a:spLocks noGrp="1" noChangeAspect="1"/>
          </p:cNvSpPr>
          <p:nvPr>
            <p:ph type="pic" sz="quarter" idx="14"/>
          </p:nvPr>
        </p:nvSpPr>
        <p:spPr>
          <a:xfrm>
            <a:off x="114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latinLnBrk="0">
              <a:spcBef>
                <a:spcPct val="20000"/>
              </a:spcBef>
              <a:buFontTx/>
              <a:buNone/>
              <a:defRPr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11/3/2011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 noChangeAspect="1"/>
          </p:cNvSpPr>
          <p:nvPr>
            <p:ph type="pic" sz="quarter" idx="10"/>
          </p:nvPr>
        </p:nvSpPr>
        <p:spPr>
          <a:xfrm>
            <a:off x="533400" y="218390"/>
            <a:ext cx="7467600" cy="56007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0" y="5943600"/>
            <a:ext cx="7467600" cy="762000"/>
          </a:xfrm>
        </p:spPr>
        <p:txBody>
          <a:bodyPr anchor="t" anchorCtr="0"/>
          <a:lstStyle>
            <a:lvl1pPr marL="0" marR="0" indent="0" algn="r">
              <a:buFontTx/>
              <a:buNone/>
              <a:defRPr sz="2400" i="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11/3/2011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30"/>
          </p:nvPr>
        </p:nvSpPr>
        <p:spPr>
          <a:xfrm>
            <a:off x="228600" y="1524000"/>
            <a:ext cx="8229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latinLnBrk="0">
              <a:spcBef>
                <a:spcPct val="20000"/>
              </a:spcBef>
              <a:buFontTx/>
              <a:buNone/>
              <a:defRPr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1" hasCustomPrompt="1"/>
          </p:nvPr>
        </p:nvSpPr>
        <p:spPr>
          <a:xfrm>
            <a:off x="228600" y="4343400"/>
            <a:ext cx="8229600" cy="1676400"/>
          </a:xfrm>
        </p:spPr>
        <p:txBody>
          <a:bodyPr tIns="91440" rIns="9144" bIns="91440" anchor="t"/>
          <a:lstStyle>
            <a:lvl1pPr marL="0" marR="0" indent="0" algn="r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3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11/3/2011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4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0"/>
          </p:nvPr>
        </p:nvSpPr>
        <p:spPr>
          <a:xfrm>
            <a:off x="304800" y="228600"/>
            <a:ext cx="4754880" cy="63246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5105400" y="228600"/>
            <a:ext cx="3200400" cy="3810000"/>
          </a:xfrm>
        </p:spPr>
        <p:txBody>
          <a:bodyPr tIns="91440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11/3/2011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ndscape Full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anchor="t"/>
          <a:lstStyle>
            <a:extLst/>
          </a:lstStyle>
          <a:p>
            <a:pPr marL="0" marR="0" indent="0" algn="ctr">
              <a:buFontTx/>
              <a:buNone/>
            </a:pPr>
            <a:r>
              <a:rPr lang="en-US" i="0" dirty="0" smtClean="0"/>
              <a:t>Click icon to add full page picture</a:t>
            </a:r>
            <a:endParaRPr lang="en-US" i="0" baseline="0" dirty="0" smtClean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11/3/2011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lbum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3" name="Rectangle 22"/>
          <p:cNvSpPr/>
          <p:nvPr userDrawn="1"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4" name="Rectangle 23"/>
          <p:cNvSpPr/>
          <p:nvPr userDrawn="1"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35429" y="2146300"/>
            <a:ext cx="2362200" cy="21971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 rot="10800000" flipV="1">
            <a:off x="435429" y="6172200"/>
            <a:ext cx="7086600" cy="6858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2" name="Rectangle 21"/>
          <p:cNvSpPr/>
          <p:nvPr userDrawn="1"/>
        </p:nvSpPr>
        <p:spPr>
          <a:xfrm>
            <a:off x="435429" y="0"/>
            <a:ext cx="7086600" cy="19812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435429" y="5791200"/>
            <a:ext cx="7086600" cy="381000"/>
          </a:xfrm>
          <a:solidFill>
            <a:schemeClr val="accent3"/>
          </a:solidFill>
        </p:spPr>
        <p:txBody>
          <a:bodyPr vert="horz" anchor="ctr"/>
          <a:lstStyle>
            <a:lvl1pPr marL="0" indent="0" algn="l">
              <a:buFontTx/>
              <a:buNone/>
              <a:defRPr sz="1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 hasCustomPrompt="1"/>
          </p:nvPr>
        </p:nvSpPr>
        <p:spPr>
          <a:xfrm>
            <a:off x="435429" y="4495800"/>
            <a:ext cx="7086600" cy="1295400"/>
          </a:xfrm>
          <a:solidFill>
            <a:schemeClr val="accent6"/>
          </a:solidFill>
        </p:spPr>
        <p:txBody>
          <a:bodyPr vert="horz" anchor="ctr"/>
          <a:lstStyle>
            <a:lvl1pPr marL="0" indent="0" algn="l">
              <a:buFontTx/>
              <a:buNone/>
              <a:defRPr sz="3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section title</a:t>
            </a:r>
            <a:endParaRPr lang="en-US" dirty="0"/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18"/>
          </p:nvPr>
        </p:nvSpPr>
        <p:spPr>
          <a:xfrm>
            <a:off x="29500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latinLnBrk="0">
              <a:spcBef>
                <a:spcPct val="20000"/>
              </a:spcBef>
              <a:buFontTx/>
              <a:buNone/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53122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latinLnBrk="0">
              <a:spcBef>
                <a:spcPct val="20000"/>
              </a:spcBef>
              <a:buFontTx/>
              <a:buNone/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Rectangle 17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11/3/2011</a:t>
            </a:fld>
            <a:endParaRPr lang="en-US"/>
          </a:p>
        </p:txBody>
      </p:sp>
      <p:sp>
        <p:nvSpPr>
          <p:cNvPr id="20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 noChangeAspect="1"/>
          </p:cNvSpPr>
          <p:nvPr>
            <p:ph type="pic" sz="quarter" idx="10"/>
          </p:nvPr>
        </p:nvSpPr>
        <p:spPr>
          <a:xfrm>
            <a:off x="4341047" y="533400"/>
            <a:ext cx="3431353" cy="4575141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" name="Picture Placeholder 30"/>
          <p:cNvSpPr>
            <a:spLocks noGrp="1" noChangeAspect="1"/>
          </p:cNvSpPr>
          <p:nvPr>
            <p:ph type="pic" sz="quarter" idx="11"/>
          </p:nvPr>
        </p:nvSpPr>
        <p:spPr>
          <a:xfrm>
            <a:off x="685800" y="533400"/>
            <a:ext cx="3429000" cy="45720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5257800"/>
            <a:ext cx="3429000" cy="12192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343400" y="5257800"/>
            <a:ext cx="3429000" cy="12192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11/3/2011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Landscap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4"/>
          </p:nvPr>
        </p:nvSpPr>
        <p:spPr>
          <a:xfrm>
            <a:off x="152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4267200"/>
            <a:ext cx="4038600" cy="10668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7" hasCustomPrompt="1"/>
          </p:nvPr>
        </p:nvSpPr>
        <p:spPr>
          <a:xfrm>
            <a:off x="4343400" y="4267200"/>
            <a:ext cx="4038600" cy="10668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11/3/2011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Mixed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 noChangeAspect="1"/>
          </p:cNvSpPr>
          <p:nvPr>
            <p:ph type="pic" sz="quarter" idx="11"/>
          </p:nvPr>
        </p:nvSpPr>
        <p:spPr>
          <a:xfrm>
            <a:off x="4724401" y="225552"/>
            <a:ext cx="3694176" cy="2770632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Picture Placeholder 20"/>
          <p:cNvSpPr>
            <a:spLocks noGrp="1" noChangeAspect="1"/>
          </p:cNvSpPr>
          <p:nvPr>
            <p:ph type="pic" sz="quarter" idx="12"/>
          </p:nvPr>
        </p:nvSpPr>
        <p:spPr>
          <a:xfrm>
            <a:off x="152400" y="222504"/>
            <a:ext cx="4368557" cy="5824743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724400" y="3124200"/>
            <a:ext cx="3694177" cy="2983987"/>
          </a:xfrm>
        </p:spPr>
        <p:txBody>
          <a:bodyPr anchor="t" anchorCtr="0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11/3/2011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Picture Placeholder 28"/>
          <p:cNvSpPr>
            <a:spLocks noGrp="1" noChangeAspect="1"/>
          </p:cNvSpPr>
          <p:nvPr>
            <p:ph type="pic" sz="quarter" idx="11"/>
          </p:nvPr>
        </p:nvSpPr>
        <p:spPr>
          <a:xfrm>
            <a:off x="30480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9"/>
          <p:cNvSpPr>
            <a:spLocks noGrp="1" noChangeAspect="1"/>
          </p:cNvSpPr>
          <p:nvPr>
            <p:ph type="pic" sz="quarter" idx="12"/>
          </p:nvPr>
        </p:nvSpPr>
        <p:spPr>
          <a:xfrm>
            <a:off x="58674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8674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8889273" y="0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11/3/2011</a:t>
            </a:fld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7848600" cy="4525963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696200" y="1012825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11/3/2011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62800" y="3832226"/>
            <a:ext cx="32004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  <a:extLst/>
          </a:lstStyle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5400000">
            <a:off x="8278813" y="5962650"/>
            <a:ext cx="968375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  <a:extLst/>
          </a:lstStyle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body" sz="quarter" idx="10"/>
          </p:nvPr>
        </p:nvSpPr>
        <p:spPr>
          <a:xfrm>
            <a:off x="0" y="4419600"/>
            <a:ext cx="9144000" cy="2000250"/>
          </a:xfrm>
        </p:spPr>
        <p:txBody>
          <a:bodyPr/>
          <a:lstStyle>
            <a:extLst/>
          </a:lstStyle>
          <a:p>
            <a:r>
              <a:rPr lang="en-GB" b="1" dirty="0" smtClean="0"/>
              <a:t>Towards up-scaling the activities of the Kenya Meteorological Society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kms-photogallery-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52400"/>
            <a:ext cx="6934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29"/>
          </p:nvPr>
        </p:nvSpPr>
        <p:spPr>
          <a:xfrm>
            <a:off x="228600" y="304800"/>
            <a:ext cx="8153400" cy="6096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8</a:t>
            </a:r>
            <a:r>
              <a:rPr lang="en-US" sz="3600" b="1" dirty="0" smtClean="0"/>
              <a:t>. </a:t>
            </a:r>
            <a:r>
              <a:rPr lang="en-US" sz="3600" b="1" dirty="0" smtClean="0"/>
              <a:t>Linkages and collaborations</a:t>
            </a:r>
          </a:p>
          <a:p>
            <a:r>
              <a:rPr lang="en-US" dirty="0" smtClean="0"/>
              <a:t>	</a:t>
            </a:r>
            <a:endParaRPr lang="en-US" dirty="0" smtClean="0"/>
          </a:p>
          <a:p>
            <a:r>
              <a:rPr lang="en-US" dirty="0" smtClean="0"/>
              <a:t>Promising </a:t>
            </a:r>
            <a:r>
              <a:rPr lang="en-US" dirty="0" smtClean="0"/>
              <a:t>areas </a:t>
            </a:r>
            <a:r>
              <a:rPr lang="en-US" dirty="0" smtClean="0"/>
              <a:t>: </a:t>
            </a:r>
          </a:p>
          <a:p>
            <a:endParaRPr lang="en-US" dirty="0" smtClean="0"/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 smtClean="0"/>
              <a:t>Climate change Science: Attribution and Adaptation 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 smtClean="0"/>
              <a:t> </a:t>
            </a:r>
            <a:r>
              <a:rPr lang="en-US" dirty="0" smtClean="0"/>
              <a:t>Promotion of science of Meteorology,  </a:t>
            </a:r>
            <a:endParaRPr lang="en-US" dirty="0" smtClean="0"/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 smtClean="0"/>
              <a:t>Millennium Development Goals</a:t>
            </a:r>
          </a:p>
          <a:p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29"/>
          </p:nvPr>
        </p:nvSpPr>
        <p:spPr>
          <a:xfrm>
            <a:off x="228600" y="304800"/>
            <a:ext cx="8153400" cy="6096000"/>
          </a:xfrm>
        </p:spPr>
        <p:txBody>
          <a:bodyPr>
            <a:normAutofit fontScale="92500" lnSpcReduction="10000"/>
          </a:bodyPr>
          <a:lstStyle/>
          <a:p>
            <a:r>
              <a:rPr lang="en-US" sz="3600" b="1" dirty="0" smtClean="0"/>
              <a:t>9. Preservation of Scientific knowledge</a:t>
            </a:r>
          </a:p>
          <a:p>
            <a:r>
              <a:rPr lang="en-US" dirty="0" smtClean="0"/>
              <a:t>	</a:t>
            </a:r>
            <a:endParaRPr lang="en-US" dirty="0" smtClean="0"/>
          </a:p>
          <a:p>
            <a:pPr lvl="1">
              <a:lnSpc>
                <a:spcPct val="200000"/>
              </a:lnSpc>
              <a:buFont typeface="Courier New" pitchFamily="49" charset="0"/>
              <a:buChar char="o"/>
            </a:pPr>
            <a:r>
              <a:rPr lang="en-US" dirty="0" smtClean="0"/>
              <a:t>Journal increasingly reaching more readership</a:t>
            </a:r>
            <a:endParaRPr lang="en-US" dirty="0" smtClean="0"/>
          </a:p>
          <a:p>
            <a:pPr lvl="1">
              <a:lnSpc>
                <a:spcPct val="200000"/>
              </a:lnSpc>
              <a:buFont typeface="Courier New" pitchFamily="49" charset="0"/>
              <a:buChar char="o"/>
            </a:pPr>
            <a:r>
              <a:rPr lang="en-US" dirty="0" smtClean="0"/>
              <a:t>Need </a:t>
            </a:r>
            <a:r>
              <a:rPr lang="en-US" dirty="0" smtClean="0"/>
              <a:t>for a broad range of editorial board members  for </a:t>
            </a:r>
            <a:r>
              <a:rPr lang="en-US" dirty="0" smtClean="0"/>
              <a:t>enhanced </a:t>
            </a:r>
            <a:r>
              <a:rPr lang="en-US" dirty="0" smtClean="0"/>
              <a:t>quality and regional reach</a:t>
            </a:r>
          </a:p>
          <a:p>
            <a:pPr lvl="1">
              <a:lnSpc>
                <a:spcPct val="200000"/>
              </a:lnSpc>
              <a:buFont typeface="Courier New" pitchFamily="49" charset="0"/>
              <a:buChar char="o"/>
            </a:pPr>
            <a:r>
              <a:rPr lang="en-US" dirty="0" smtClean="0"/>
              <a:t>Availability </a:t>
            </a:r>
            <a:r>
              <a:rPr lang="en-US" dirty="0" smtClean="0"/>
              <a:t>of articles online  makes dissemination quite efficient</a:t>
            </a:r>
          </a:p>
          <a:p>
            <a:pPr>
              <a:lnSpc>
                <a:spcPct val="200000"/>
              </a:lnSpc>
              <a:buFont typeface="Courier New" pitchFamily="49" charset="0"/>
              <a:buChar char="o"/>
            </a:pPr>
            <a:r>
              <a:rPr lang="en-US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7125" y="0"/>
            <a:ext cx="5121275" cy="6608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29"/>
          </p:nvPr>
        </p:nvSpPr>
        <p:spPr>
          <a:xfrm>
            <a:off x="228600" y="457200"/>
            <a:ext cx="8153400" cy="5943600"/>
          </a:xfrm>
        </p:spPr>
        <p:txBody>
          <a:bodyPr/>
          <a:lstStyle/>
          <a:p>
            <a:r>
              <a:rPr lang="en-US" dirty="0" smtClean="0"/>
              <a:t>10. Code of conduct for members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	To </a:t>
            </a:r>
            <a:r>
              <a:rPr lang="en-US" dirty="0" smtClean="0"/>
              <a:t>attain a level of acceptance by other societies </a:t>
            </a:r>
            <a:r>
              <a:rPr lang="en-US" dirty="0" smtClean="0"/>
              <a:t>	we  were </a:t>
            </a:r>
            <a:r>
              <a:rPr lang="en-US" dirty="0" smtClean="0"/>
              <a:t>required to formulate Codes of </a:t>
            </a:r>
            <a:r>
              <a:rPr lang="en-US" dirty="0" smtClean="0"/>
              <a:t>	Conduct</a:t>
            </a:r>
          </a:p>
          <a:p>
            <a:r>
              <a:rPr lang="en-US" dirty="0" smtClean="0"/>
              <a:t> This code is intended 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to set out standards of conduct and </a:t>
            </a:r>
          </a:p>
          <a:p>
            <a:r>
              <a:rPr lang="en-US" dirty="0" smtClean="0"/>
              <a:t>	ethical </a:t>
            </a:r>
            <a:r>
              <a:rPr lang="en-US" dirty="0" smtClean="0"/>
              <a:t>behavior for members and staff of the </a:t>
            </a:r>
            <a:r>
              <a:rPr lang="en-US" dirty="0" smtClean="0"/>
              <a:t>	KMS </a:t>
            </a:r>
            <a:r>
              <a:rPr lang="en-US" dirty="0" smtClean="0"/>
              <a:t>through its </a:t>
            </a:r>
            <a:r>
              <a:rPr lang="en-US" dirty="0" smtClean="0"/>
              <a:t>mission </a:t>
            </a:r>
            <a:r>
              <a:rPr lang="en-US" dirty="0" smtClean="0"/>
              <a:t>and its core values </a:t>
            </a:r>
            <a:endParaRPr lang="en-US" dirty="0" smtClean="0"/>
          </a:p>
          <a:p>
            <a:pPr lvl="1">
              <a:buFont typeface="Wingdings" pitchFamily="2" charset="2"/>
              <a:buChar char="ü"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en-US" dirty="0" smtClean="0"/>
              <a:t> 	In </a:t>
            </a:r>
            <a:r>
              <a:rPr lang="en-US" dirty="0" smtClean="0"/>
              <a:t>pursuing </a:t>
            </a:r>
            <a:r>
              <a:rPr lang="en-US" dirty="0" smtClean="0"/>
              <a:t>the KMS </a:t>
            </a:r>
            <a:r>
              <a:rPr lang="en-US" dirty="0" smtClean="0"/>
              <a:t>mission </a:t>
            </a:r>
            <a:r>
              <a:rPr lang="en-US" dirty="0" smtClean="0"/>
              <a:t>C. of C. </a:t>
            </a:r>
            <a:r>
              <a:rPr lang="en-US" dirty="0" smtClean="0"/>
              <a:t>has issued </a:t>
            </a:r>
            <a:r>
              <a:rPr lang="en-US" dirty="0" smtClean="0"/>
              <a:t>	high </a:t>
            </a:r>
            <a:r>
              <a:rPr lang="en-US" dirty="0" smtClean="0"/>
              <a:t>quality ethical standards applicable to </a:t>
            </a:r>
            <a:r>
              <a:rPr lang="en-US" dirty="0" smtClean="0"/>
              <a:t>	professional </a:t>
            </a:r>
            <a:r>
              <a:rPr lang="en-US" dirty="0" smtClean="0"/>
              <a:t>of meteorology in Kenya.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29"/>
          </p:nvPr>
        </p:nvSpPr>
        <p:spPr>
          <a:xfrm>
            <a:off x="228600" y="304800"/>
            <a:ext cx="8153400" cy="6096000"/>
          </a:xfrm>
        </p:spPr>
        <p:txBody>
          <a:bodyPr/>
          <a:lstStyle/>
          <a:p>
            <a:r>
              <a:rPr lang="en-US" sz="3600" b="1" dirty="0" smtClean="0"/>
              <a:t>11. </a:t>
            </a:r>
            <a:r>
              <a:rPr lang="en-US" sz="3600" b="1" smtClean="0"/>
              <a:t>Way </a:t>
            </a:r>
            <a:r>
              <a:rPr lang="en-US" sz="3600" b="1" smtClean="0"/>
              <a:t>forward</a:t>
            </a:r>
          </a:p>
          <a:p>
            <a:endParaRPr lang="en-US" sz="3600" b="1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	Enhance linkages and collaborations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	Sound  financial base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	Improved visibility of the society nationally and </a:t>
            </a:r>
            <a:r>
              <a:rPr lang="en-US" dirty="0" smtClean="0"/>
              <a:t>	regionally</a:t>
            </a: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	Enhance Research and development, </a:t>
            </a:r>
            <a:r>
              <a:rPr lang="en-US" dirty="0" smtClean="0"/>
              <a:t>	Dissemination </a:t>
            </a:r>
            <a:r>
              <a:rPr lang="en-US" dirty="0" smtClean="0"/>
              <a:t>and communication of results, </a:t>
            </a:r>
            <a:r>
              <a:rPr lang="en-US" dirty="0" smtClean="0"/>
              <a:t>	and </a:t>
            </a:r>
            <a:r>
              <a:rPr lang="en-US" dirty="0" smtClean="0"/>
              <a:t>improve ranking of the journal</a:t>
            </a:r>
          </a:p>
          <a:p>
            <a:endParaRPr lang="en-US" dirty="0" smtClean="0"/>
          </a:p>
          <a:p>
            <a:r>
              <a:rPr lang="en-US" dirty="0" smtClean="0"/>
              <a:t> 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body" sz="quarter" idx="13"/>
          </p:nvPr>
        </p:nvSpPr>
        <p:spPr>
          <a:xfrm>
            <a:off x="457200" y="457200"/>
            <a:ext cx="7772400" cy="60198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extLst/>
          </a:lstStyle>
          <a:p>
            <a:r>
              <a:rPr lang="en-US" sz="3200" b="1" dirty="0" smtClean="0"/>
              <a:t>BRIEF HISTORY OF KMS</a:t>
            </a:r>
            <a:endParaRPr lang="en-US" sz="3200" dirty="0" smtClean="0"/>
          </a:p>
          <a:p>
            <a:r>
              <a:rPr lang="en-US" sz="3200" dirty="0" smtClean="0"/>
              <a:t>  The Kenya Meteorological Society (KMS) was registered in 1989, as a non-profit making professional/scientific society in a bid to promote the understanding of meteorology</a:t>
            </a:r>
          </a:p>
          <a:p>
            <a:endParaRPr lang="en-US" sz="3200" dirty="0" smtClean="0"/>
          </a:p>
          <a:p>
            <a:pPr algn="ctr">
              <a:lnSpc>
                <a:spcPct val="90000"/>
              </a:lnSpc>
            </a:pPr>
            <a:r>
              <a:rPr lang="en-US" sz="3200" b="1" dirty="0" smtClean="0"/>
              <a:t> Mission</a:t>
            </a:r>
            <a:endParaRPr lang="en-US" sz="3200" dirty="0" smtClean="0"/>
          </a:p>
          <a:p>
            <a:pPr>
              <a:lnSpc>
                <a:spcPct val="90000"/>
              </a:lnSpc>
            </a:pPr>
            <a:r>
              <a:rPr lang="en-US" sz="3200" dirty="0" smtClean="0"/>
              <a:t>   To advance meteorological and related sciences and their applications, in weather and climate related </a:t>
            </a:r>
            <a:r>
              <a:rPr lang="en-US" sz="3200" dirty="0" err="1" smtClean="0"/>
              <a:t>sciencies</a:t>
            </a:r>
            <a:r>
              <a:rPr lang="en-US" sz="3200" dirty="0" smtClean="0"/>
              <a:t> </a:t>
            </a:r>
            <a:r>
              <a:rPr lang="en-US" sz="3200" dirty="0" smtClean="0"/>
              <a:t>for sustainable </a:t>
            </a:r>
            <a:r>
              <a:rPr lang="en-US" sz="3200" dirty="0" smtClean="0"/>
              <a:t>development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29"/>
          </p:nvPr>
        </p:nvSpPr>
        <p:spPr>
          <a:xfrm>
            <a:off x="381000" y="609600"/>
            <a:ext cx="8153400" cy="51816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600" dirty="0" smtClean="0"/>
              <a:t>2. </a:t>
            </a:r>
            <a:r>
              <a:rPr lang="en-US" sz="4000" b="1" dirty="0" smtClean="0"/>
              <a:t>Opportunities for KMS </a:t>
            </a:r>
          </a:p>
          <a:p>
            <a:endParaRPr lang="en-US" sz="3600" dirty="0" smtClean="0"/>
          </a:p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	Research and consultancy</a:t>
            </a:r>
          </a:p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	Dissemination and communication </a:t>
            </a:r>
            <a:r>
              <a:rPr lang="en-US" sz="3600" dirty="0" smtClean="0"/>
              <a:t>of</a:t>
            </a:r>
            <a:endParaRPr lang="en-US" sz="3600" dirty="0" smtClean="0"/>
          </a:p>
          <a:p>
            <a:pPr lvl="1">
              <a:buNone/>
            </a:pPr>
            <a:r>
              <a:rPr lang="en-US" sz="3600" dirty="0" smtClean="0"/>
              <a:t>  </a:t>
            </a:r>
            <a:r>
              <a:rPr lang="en-US" sz="3600" dirty="0" smtClean="0"/>
              <a:t>	  research </a:t>
            </a:r>
            <a:r>
              <a:rPr lang="en-US" sz="3600" dirty="0" smtClean="0"/>
              <a:t>results</a:t>
            </a:r>
          </a:p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	Preservation of research results</a:t>
            </a:r>
          </a:p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	Continuous professional development</a:t>
            </a:r>
          </a:p>
          <a:p>
            <a:endParaRPr lang="en-US" sz="3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29"/>
          </p:nvPr>
        </p:nvSpPr>
        <p:spPr>
          <a:xfrm>
            <a:off x="228600" y="304800"/>
            <a:ext cx="8153400" cy="6096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en-US" dirty="0" smtClean="0"/>
              <a:t>3</a:t>
            </a:r>
            <a:r>
              <a:rPr lang="en-US" sz="3600" b="1" dirty="0" smtClean="0"/>
              <a:t>. Operational structure and </a:t>
            </a:r>
            <a:r>
              <a:rPr lang="en-US" sz="3600" b="1" dirty="0" smtClean="0"/>
              <a:t>function</a:t>
            </a:r>
          </a:p>
          <a:p>
            <a:endParaRPr lang="en-US" sz="3600" b="1" dirty="0" smtClean="0"/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dirty="0" smtClean="0"/>
              <a:t>Close collaboration with </a:t>
            </a:r>
            <a:r>
              <a:rPr lang="en-US" dirty="0" smtClean="0"/>
              <a:t>National Met. Service </a:t>
            </a:r>
            <a:r>
              <a:rPr lang="en-US" dirty="0" smtClean="0"/>
              <a:t>and 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/>
              <a:t>   Universities</a:t>
            </a:r>
            <a:endParaRPr lang="en-US" dirty="0" smtClean="0"/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dirty="0" smtClean="0"/>
              <a:t>Operational </a:t>
            </a:r>
            <a:r>
              <a:rPr lang="en-US" dirty="0" smtClean="0"/>
              <a:t>budget largely funded by Kenya Government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dirty="0" smtClean="0"/>
              <a:t>Operational activities through </a:t>
            </a:r>
            <a:r>
              <a:rPr lang="en-US" dirty="0" smtClean="0"/>
              <a:t>committees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dirty="0" smtClean="0"/>
              <a:t>More linkages with industry desired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29"/>
          </p:nvPr>
        </p:nvSpPr>
        <p:spPr>
          <a:xfrm>
            <a:off x="228600" y="304800"/>
            <a:ext cx="8153400" cy="6096000"/>
          </a:xfrm>
        </p:spPr>
        <p:txBody>
          <a:bodyPr/>
          <a:lstStyle/>
          <a:p>
            <a:r>
              <a:rPr lang="en-US" sz="3600" dirty="0" smtClean="0"/>
              <a:t>4. </a:t>
            </a:r>
            <a:r>
              <a:rPr lang="en-US" sz="3600" dirty="0" smtClean="0"/>
              <a:t>Committees</a:t>
            </a:r>
            <a:endParaRPr lang="en-US" sz="3600" dirty="0" smtClean="0"/>
          </a:p>
          <a:p>
            <a:r>
              <a:rPr lang="en-US" dirty="0" smtClean="0"/>
              <a:t>	</a:t>
            </a:r>
            <a:endParaRPr lang="en-US" dirty="0" smtClean="0"/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/>
              <a:t>	</a:t>
            </a:r>
            <a:r>
              <a:rPr lang="en-US" dirty="0" smtClean="0"/>
              <a:t>Executive </a:t>
            </a:r>
            <a:r>
              <a:rPr lang="en-US" dirty="0" smtClean="0"/>
              <a:t>committee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/>
              <a:t>	Management committee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/>
              <a:t>	Workshop organizing committee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/>
              <a:t>	Journal committee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/>
              <a:t>	Bulletin committee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/>
              <a:t>	Accreditation committee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29"/>
          </p:nvPr>
        </p:nvSpPr>
        <p:spPr>
          <a:xfrm>
            <a:off x="228600" y="304800"/>
            <a:ext cx="8153400" cy="6096000"/>
          </a:xfrm>
        </p:spPr>
        <p:txBody>
          <a:bodyPr/>
          <a:lstStyle/>
          <a:p>
            <a:r>
              <a:rPr lang="en-US" sz="3600" b="1" dirty="0" smtClean="0"/>
              <a:t>5. Impacts of KMS activities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At least a </a:t>
            </a:r>
            <a:r>
              <a:rPr lang="en-US" dirty="0" smtClean="0"/>
              <a:t>workshop every year: 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International </a:t>
            </a:r>
            <a:r>
              <a:rPr lang="en-US" dirty="0" smtClean="0"/>
              <a:t>or local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	</a:t>
            </a:r>
            <a:r>
              <a:rPr lang="en-US" dirty="0" smtClean="0"/>
              <a:t>This </a:t>
            </a:r>
            <a:r>
              <a:rPr lang="en-US" dirty="0" smtClean="0"/>
              <a:t>year’s international conference brought </a:t>
            </a:r>
            <a:r>
              <a:rPr lang="en-US" dirty="0" smtClean="0"/>
              <a:t>	together </a:t>
            </a:r>
            <a:r>
              <a:rPr lang="en-US" dirty="0" smtClean="0"/>
              <a:t>97 participants </a:t>
            </a:r>
            <a:r>
              <a:rPr lang="en-US" dirty="0" smtClean="0"/>
              <a:t>from many </a:t>
            </a:r>
            <a:r>
              <a:rPr lang="en-US" dirty="0" smtClean="0"/>
              <a:t>sectors</a:t>
            </a:r>
          </a:p>
          <a:p>
            <a:r>
              <a:rPr lang="en-US" dirty="0" smtClean="0"/>
              <a:t>	Many sponsors participated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At </a:t>
            </a:r>
            <a:r>
              <a:rPr lang="en-US" dirty="0" smtClean="0"/>
              <a:t>least two </a:t>
            </a:r>
            <a:r>
              <a:rPr lang="en-US" dirty="0" smtClean="0"/>
              <a:t>journal </a:t>
            </a:r>
            <a:r>
              <a:rPr lang="en-US" dirty="0" err="1" smtClean="0"/>
              <a:t>vomes</a:t>
            </a:r>
            <a:r>
              <a:rPr lang="en-US" dirty="0" smtClean="0"/>
              <a:t> </a:t>
            </a:r>
            <a:r>
              <a:rPr lang="en-US" dirty="0" smtClean="0"/>
              <a:t>a year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At </a:t>
            </a:r>
            <a:r>
              <a:rPr lang="en-US" dirty="0" smtClean="0"/>
              <a:t>least two newsletters a year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KMS accredited </a:t>
            </a:r>
            <a:r>
              <a:rPr lang="en-US" dirty="0" smtClean="0"/>
              <a:t>to and a member of Association of </a:t>
            </a:r>
            <a:endParaRPr lang="en-US" dirty="0" smtClean="0"/>
          </a:p>
          <a:p>
            <a:r>
              <a:rPr lang="en-US" dirty="0" smtClean="0"/>
              <a:t>    professional </a:t>
            </a:r>
            <a:r>
              <a:rPr lang="en-US" dirty="0" smtClean="0"/>
              <a:t>Societies in East Africa (APSEA)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ms-photogallery-2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685800"/>
            <a:ext cx="8382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29"/>
          </p:nvPr>
        </p:nvSpPr>
        <p:spPr>
          <a:xfrm>
            <a:off x="228600" y="304800"/>
            <a:ext cx="8153400" cy="6096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6. Impacts of membership of KMS in APSEA</a:t>
            </a:r>
          </a:p>
          <a:p>
            <a:pPr lvl="1">
              <a:lnSpc>
                <a:spcPct val="200000"/>
              </a:lnSpc>
              <a:buFont typeface="Arial" pitchFamily="34" charset="0"/>
              <a:buChar char="•"/>
            </a:pPr>
            <a:r>
              <a:rPr lang="en-US" dirty="0" smtClean="0"/>
              <a:t>	</a:t>
            </a:r>
            <a:r>
              <a:rPr lang="en-US" dirty="0" smtClean="0"/>
              <a:t>Improved recognition of KMS by other </a:t>
            </a:r>
          </a:p>
          <a:p>
            <a:pPr lvl="1">
              <a:lnSpc>
                <a:spcPct val="200000"/>
              </a:lnSpc>
              <a:buNone/>
            </a:pPr>
            <a:r>
              <a:rPr lang="en-US" dirty="0" smtClean="0"/>
              <a:t> </a:t>
            </a:r>
            <a:r>
              <a:rPr lang="en-US" dirty="0" smtClean="0"/>
              <a:t>   </a:t>
            </a:r>
            <a:r>
              <a:rPr lang="en-US" dirty="0" smtClean="0"/>
              <a:t>  professional </a:t>
            </a:r>
            <a:r>
              <a:rPr lang="en-US" dirty="0" smtClean="0"/>
              <a:t>societies in </a:t>
            </a:r>
            <a:r>
              <a:rPr lang="en-US" dirty="0" smtClean="0"/>
              <a:t>Kenya</a:t>
            </a:r>
            <a:endParaRPr lang="en-US" dirty="0" smtClean="0"/>
          </a:p>
          <a:p>
            <a:pPr lvl="1">
              <a:lnSpc>
                <a:spcPct val="200000"/>
              </a:lnSpc>
              <a:buFont typeface="Arial" pitchFamily="34" charset="0"/>
              <a:buChar char="•"/>
            </a:pPr>
            <a:r>
              <a:rPr lang="en-US" dirty="0" smtClean="0"/>
              <a:t>	National issues  within the mandate of </a:t>
            </a:r>
            <a:r>
              <a:rPr lang="en-US" dirty="0" smtClean="0"/>
              <a:t>the</a:t>
            </a:r>
          </a:p>
          <a:p>
            <a:pPr lvl="1">
              <a:lnSpc>
                <a:spcPct val="200000"/>
              </a:lnSpc>
              <a:buNone/>
            </a:pPr>
            <a:r>
              <a:rPr lang="en-US" dirty="0" smtClean="0"/>
              <a:t>      society  articulated by </a:t>
            </a:r>
            <a:r>
              <a:rPr lang="en-US" dirty="0" smtClean="0"/>
              <a:t>the society </a:t>
            </a:r>
          </a:p>
          <a:p>
            <a:pPr lvl="1">
              <a:lnSpc>
                <a:spcPct val="200000"/>
              </a:lnSpc>
              <a:buFont typeface="Arial" pitchFamily="34" charset="0"/>
              <a:buChar char="•"/>
            </a:pPr>
            <a:r>
              <a:rPr lang="en-US" dirty="0" smtClean="0"/>
              <a:t>	Initiation </a:t>
            </a:r>
            <a:r>
              <a:rPr lang="en-US" dirty="0" smtClean="0"/>
              <a:t>of </a:t>
            </a:r>
            <a:r>
              <a:rPr lang="en-US" dirty="0" smtClean="0"/>
              <a:t>C</a:t>
            </a:r>
            <a:r>
              <a:rPr lang="en-US" dirty="0" smtClean="0"/>
              <a:t>ode </a:t>
            </a:r>
            <a:r>
              <a:rPr lang="en-US" dirty="0" smtClean="0"/>
              <a:t>of </a:t>
            </a:r>
            <a:r>
              <a:rPr lang="en-US" dirty="0" smtClean="0"/>
              <a:t>C</a:t>
            </a:r>
            <a:r>
              <a:rPr lang="en-US" dirty="0" smtClean="0"/>
              <a:t>onduct </a:t>
            </a:r>
            <a:r>
              <a:rPr lang="en-US" dirty="0" smtClean="0"/>
              <a:t>for members</a:t>
            </a:r>
          </a:p>
          <a:p>
            <a:pPr lvl="1">
              <a:lnSpc>
                <a:spcPct val="200000"/>
              </a:lnSpc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29"/>
          </p:nvPr>
        </p:nvSpPr>
        <p:spPr>
          <a:xfrm>
            <a:off x="228600" y="304800"/>
            <a:ext cx="8153400" cy="6096000"/>
          </a:xfrm>
        </p:spPr>
        <p:txBody>
          <a:bodyPr/>
          <a:lstStyle/>
          <a:p>
            <a:r>
              <a:rPr lang="en-US" sz="3600" b="1" dirty="0" smtClean="0"/>
              <a:t>7. Research and Development committee</a:t>
            </a:r>
          </a:p>
          <a:p>
            <a:pPr marL="1257300" lvl="1" indent="-514350">
              <a:lnSpc>
                <a:spcPct val="200000"/>
              </a:lnSpc>
              <a:buFont typeface="Wingdings" pitchFamily="2" charset="2"/>
              <a:buChar char="ü"/>
            </a:pPr>
            <a:r>
              <a:rPr lang="en-US" dirty="0" smtClean="0"/>
              <a:t>	Facilitates funding  for practical support of </a:t>
            </a:r>
            <a:endParaRPr lang="en-US" dirty="0" smtClean="0"/>
          </a:p>
          <a:p>
            <a:pPr marL="1257300" lvl="1" indent="-514350">
              <a:lnSpc>
                <a:spcPct val="200000"/>
              </a:lnSpc>
              <a:buNone/>
            </a:pPr>
            <a:r>
              <a:rPr lang="en-US" dirty="0" smtClean="0"/>
              <a:t> </a:t>
            </a:r>
            <a:r>
              <a:rPr lang="en-US" dirty="0" smtClean="0"/>
              <a:t>           </a:t>
            </a:r>
            <a:r>
              <a:rPr lang="en-US" dirty="0" smtClean="0"/>
              <a:t>  young</a:t>
            </a:r>
            <a:r>
              <a:rPr lang="en-US" dirty="0" smtClean="0"/>
              <a:t> </a:t>
            </a:r>
            <a:r>
              <a:rPr lang="en-US" dirty="0" smtClean="0"/>
              <a:t>members and young Scientists</a:t>
            </a:r>
            <a:endParaRPr lang="en-US" dirty="0" smtClean="0"/>
          </a:p>
          <a:p>
            <a:pPr marL="1257300" lvl="1" indent="-514350">
              <a:lnSpc>
                <a:spcPct val="200000"/>
              </a:lnSpc>
              <a:buFont typeface="Wingdings" pitchFamily="2" charset="2"/>
              <a:buChar char="ü"/>
            </a:pPr>
            <a:r>
              <a:rPr lang="en-US" dirty="0" smtClean="0"/>
              <a:t>	Mentorship </a:t>
            </a:r>
            <a:r>
              <a:rPr lang="en-US" dirty="0" err="1" smtClean="0"/>
              <a:t>programme</a:t>
            </a:r>
            <a:r>
              <a:rPr lang="en-US" dirty="0" smtClean="0"/>
              <a:t> through research</a:t>
            </a:r>
          </a:p>
          <a:p>
            <a:pPr marL="1257300" lvl="1" indent="-514350">
              <a:lnSpc>
                <a:spcPct val="200000"/>
              </a:lnSpc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</a:t>
            </a:r>
            <a:r>
              <a:rPr lang="en-US" dirty="0" smtClean="0"/>
              <a:t> activities</a:t>
            </a:r>
            <a:endParaRPr lang="en-US" dirty="0" smtClean="0"/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emporaryPhotoAlbu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ContemporaryPhotoAlbum</Template>
  <TotalTime>0</TotalTime>
  <Words>161</Words>
  <Application>Microsoft Office PowerPoint</Application>
  <PresentationFormat>On-screen Show (4:3)</PresentationFormat>
  <Paragraphs>79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ContemporaryPhotoAlbum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2011-11-01T15:40:07Z</dcterms:created>
  <dcterms:modified xsi:type="dcterms:W3CDTF">2011-11-03T01:11:33Z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