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  <p:pic>
        <p:nvPicPr>
          <p:cNvPr id="8" name="Picture 7" descr="IFMS logo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51520" y="188640"/>
            <a:ext cx="1676400" cy="752475"/>
          </a:xfrm>
          <a:prstGeom prst="rect">
            <a:avLst/>
          </a:prstGeom>
        </p:spPr>
      </p:pic>
      <p:pic>
        <p:nvPicPr>
          <p:cNvPr id="9" name="Picture 8" descr="rmets logo.jp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6732240" y="116632"/>
            <a:ext cx="2286000" cy="81076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013B77-5EBC-44FF-AB7E-86A04BD5B3A2}" type="datetimeFigureOut">
              <a:rPr lang="en-GB" smtClean="0"/>
              <a:pPr/>
              <a:t>13/09/2013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266B71-514B-4FDE-BACD-8899A3CB1A4B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Publications: Impact of Open Access (OA) on Societies that publish scientific journals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Chris Holcroft, Chief Executive</a:t>
            </a:r>
          </a:p>
          <a:p>
            <a:r>
              <a:rPr lang="en-GB" dirty="0" err="1" smtClean="0"/>
              <a:t>RMetS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session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is Open Access?</a:t>
            </a:r>
          </a:p>
          <a:p>
            <a:r>
              <a:rPr lang="en-GB" dirty="0" smtClean="0"/>
              <a:t>Why Open Access?</a:t>
            </a:r>
          </a:p>
          <a:p>
            <a:r>
              <a:rPr lang="en-GB" dirty="0" smtClean="0"/>
              <a:t>Pros and Cons</a:t>
            </a:r>
          </a:p>
          <a:p>
            <a:r>
              <a:rPr lang="en-GB" dirty="0" smtClean="0"/>
              <a:t>The ‘mixed economy’</a:t>
            </a:r>
          </a:p>
          <a:p>
            <a:r>
              <a:rPr lang="en-GB" dirty="0" smtClean="0"/>
              <a:t>Effects on Societies that publish</a:t>
            </a:r>
          </a:p>
          <a:p>
            <a:r>
              <a:rPr lang="en-GB" dirty="0" smtClean="0"/>
              <a:t>Possible points for discussion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What is Open Access?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en-GB" dirty="0" smtClean="0"/>
              <a:t>A new publishing model.</a:t>
            </a:r>
          </a:p>
          <a:p>
            <a:r>
              <a:rPr lang="en-GB" dirty="0" smtClean="0"/>
              <a:t>In simplest terms, a move from the </a:t>
            </a:r>
            <a:r>
              <a:rPr lang="en-GB" i="1" dirty="0" smtClean="0"/>
              <a:t>‘reader/subscriber pays’ </a:t>
            </a:r>
            <a:r>
              <a:rPr lang="en-GB" dirty="0" smtClean="0"/>
              <a:t>to </a:t>
            </a:r>
            <a:r>
              <a:rPr lang="en-GB" i="1" dirty="0" smtClean="0"/>
              <a:t>‘author pays’ </a:t>
            </a:r>
            <a:r>
              <a:rPr lang="en-GB" dirty="0" smtClean="0"/>
              <a:t>for access to scientific articles/publications.</a:t>
            </a:r>
          </a:p>
          <a:p>
            <a:r>
              <a:rPr lang="en-GB" dirty="0" smtClean="0"/>
              <a:t>It’s here! It’s public policy in some countries.</a:t>
            </a:r>
          </a:p>
          <a:p>
            <a:r>
              <a:rPr lang="en-GB" dirty="0" smtClean="0"/>
              <a:t>It’s being deployed and used.</a:t>
            </a:r>
          </a:p>
          <a:p>
            <a:r>
              <a:rPr lang="en-GB" dirty="0" smtClean="0"/>
              <a:t>There are two models of Open Access publication.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Two models of OA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GB" b="1" i="1" dirty="0">
                <a:solidFill>
                  <a:srgbClr val="FFC000"/>
                </a:solidFill>
              </a:rPr>
              <a:t>'Gold' open access</a:t>
            </a:r>
            <a:r>
              <a:rPr lang="en-GB" b="1" dirty="0">
                <a:solidFill>
                  <a:srgbClr val="FFC000"/>
                </a:solidFill>
              </a:rPr>
              <a:t> </a:t>
            </a:r>
            <a:r>
              <a:rPr lang="en-GB" dirty="0"/>
              <a:t>defines publications in scientific journals that are funded through an </a:t>
            </a:r>
            <a:r>
              <a:rPr lang="en-GB" u="sng" dirty="0"/>
              <a:t>article publishing/processing </a:t>
            </a:r>
            <a:r>
              <a:rPr lang="en-GB" dirty="0"/>
              <a:t>charge (APC) paid by the author or a sponsor.  Most publishing houses now offer open access options and publish open access journals. </a:t>
            </a:r>
          </a:p>
          <a:p>
            <a:pPr lvl="0"/>
            <a:r>
              <a:rPr lang="en-GB" b="1" i="1" dirty="0">
                <a:solidFill>
                  <a:srgbClr val="00B050"/>
                </a:solidFill>
              </a:rPr>
              <a:t>‘Green’ open access</a:t>
            </a:r>
            <a:r>
              <a:rPr lang="en-GB" dirty="0">
                <a:solidFill>
                  <a:srgbClr val="00B050"/>
                </a:solidFill>
              </a:rPr>
              <a:t> </a:t>
            </a:r>
            <a:r>
              <a:rPr lang="en-GB" dirty="0"/>
              <a:t>designates publications that are made </a:t>
            </a:r>
            <a:r>
              <a:rPr lang="en-GB" u="sng" dirty="0"/>
              <a:t>freely available </a:t>
            </a:r>
            <a:r>
              <a:rPr lang="en-GB" dirty="0"/>
              <a:t>after an ‘embargo period’ a version of the article for </a:t>
            </a:r>
            <a:r>
              <a:rPr lang="en-GB" i="1" dirty="0"/>
              <a:t>free</a:t>
            </a:r>
            <a:r>
              <a:rPr lang="en-GB" dirty="0"/>
              <a:t> public access </a:t>
            </a:r>
            <a:r>
              <a:rPr lang="en-GB" dirty="0" smtClean="0"/>
              <a:t>is placed in a suitable repository</a:t>
            </a:r>
            <a:r>
              <a:rPr lang="en-GB" dirty="0"/>
              <a:t>, or on some other open access website. Typical embargo periods under discussion or implemented vary between 6 and 24 months.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OA?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Great interest generated by US and European </a:t>
            </a:r>
            <a:r>
              <a:rPr lang="en-GB" dirty="0" smtClean="0"/>
              <a:t>Govt’s </a:t>
            </a:r>
            <a:r>
              <a:rPr lang="en-GB" dirty="0" smtClean="0"/>
              <a:t>and others.</a:t>
            </a:r>
          </a:p>
          <a:p>
            <a:r>
              <a:rPr lang="en-GB" dirty="0" smtClean="0"/>
              <a:t>OA it </a:t>
            </a:r>
            <a:r>
              <a:rPr lang="en-GB" dirty="0"/>
              <a:t>is claimed, </a:t>
            </a:r>
            <a:r>
              <a:rPr lang="en-GB" dirty="0" smtClean="0"/>
              <a:t>will ensure that public funded research </a:t>
            </a:r>
            <a:r>
              <a:rPr lang="en-GB" dirty="0"/>
              <a:t>which is </a:t>
            </a:r>
            <a:r>
              <a:rPr lang="en-GB" dirty="0" smtClean="0"/>
              <a:t>will reach </a:t>
            </a:r>
            <a:r>
              <a:rPr lang="en-GB" dirty="0"/>
              <a:t>the largest possible audience, as well </a:t>
            </a:r>
            <a:r>
              <a:rPr lang="en-GB" dirty="0" smtClean="0"/>
              <a:t>as dealing with </a:t>
            </a:r>
            <a:r>
              <a:rPr lang="en-GB" dirty="0"/>
              <a:t>the alleged waste of public resources which results from </a:t>
            </a:r>
            <a:r>
              <a:rPr lang="en-GB" dirty="0" smtClean="0"/>
              <a:t>traditional publishing.</a:t>
            </a:r>
          </a:p>
          <a:p>
            <a:r>
              <a:rPr lang="en-GB" dirty="0" smtClean="0"/>
              <a:t>Since 2006 </a:t>
            </a:r>
            <a:r>
              <a:rPr lang="en-GB" dirty="0" err="1" smtClean="0"/>
              <a:t>Wellcome</a:t>
            </a:r>
            <a:r>
              <a:rPr lang="en-GB" dirty="0" smtClean="0"/>
              <a:t> Trust</a:t>
            </a:r>
          </a:p>
          <a:p>
            <a:r>
              <a:rPr lang="en-GB" dirty="0" smtClean="0"/>
              <a:t>Since 2008 US Nat Inst of Health</a:t>
            </a:r>
          </a:p>
          <a:p>
            <a:r>
              <a:rPr lang="en-GB" dirty="0" smtClean="0"/>
              <a:t>Since 2013 UK mandate for all publicly funded research</a:t>
            </a:r>
          </a:p>
          <a:p>
            <a:r>
              <a:rPr lang="en-GB" dirty="0" smtClean="0"/>
              <a:t>Since 2008 phasing in by the EU (60% by 2016)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Pros</a:t>
            </a:r>
            <a:r>
              <a:rPr lang="en-GB" dirty="0" smtClean="0"/>
              <a:t> &amp; </a:t>
            </a:r>
            <a:r>
              <a:rPr lang="en-GB" dirty="0" smtClean="0">
                <a:solidFill>
                  <a:srgbClr val="00B050"/>
                </a:solidFill>
              </a:rPr>
              <a:t>Cons</a:t>
            </a:r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544616"/>
          </a:xfrm>
        </p:spPr>
        <p:txBody>
          <a:bodyPr>
            <a:normAutofit fontScale="47500" lnSpcReduction="20000"/>
          </a:bodyPr>
          <a:lstStyle/>
          <a:p>
            <a:pPr>
              <a:buNone/>
            </a:pPr>
            <a:r>
              <a:rPr lang="en-GB" sz="3500" b="1" i="1" dirty="0">
                <a:solidFill>
                  <a:srgbClr val="00B050"/>
                </a:solidFill>
              </a:rPr>
              <a:t>'For' </a:t>
            </a:r>
            <a:r>
              <a:rPr lang="en-GB" sz="3500" b="1" i="1" dirty="0"/>
              <a:t>Open Access. </a:t>
            </a:r>
            <a:r>
              <a:rPr lang="en-GB" sz="3500" dirty="0"/>
              <a:t>Open Access is thought to</a:t>
            </a:r>
            <a:r>
              <a:rPr lang="en-GB" sz="3500" dirty="0" smtClean="0"/>
              <a:t>:</a:t>
            </a:r>
          </a:p>
          <a:p>
            <a:pPr>
              <a:buNone/>
            </a:pPr>
            <a:endParaRPr lang="en-GB" sz="3500" dirty="0"/>
          </a:p>
          <a:p>
            <a:pPr lvl="0"/>
            <a:r>
              <a:rPr lang="de-DE" sz="3500" dirty="0"/>
              <a:t>enable the prompt and widespread dissemination of research findings;</a:t>
            </a:r>
            <a:endParaRPr lang="en-GB" sz="3500" dirty="0"/>
          </a:p>
          <a:p>
            <a:pPr lvl="0"/>
            <a:r>
              <a:rPr lang="de-DE" sz="3500" dirty="0"/>
              <a:t>benefit both the efficiency of the research process and economic growth driven by publicly funded research;</a:t>
            </a:r>
            <a:endParaRPr lang="en-GB" sz="3500" dirty="0"/>
          </a:p>
          <a:p>
            <a:pPr lvl="0"/>
            <a:r>
              <a:rPr lang="de-DE" sz="3500" dirty="0"/>
              <a:t>increase public understanding of research;</a:t>
            </a:r>
            <a:endParaRPr lang="en-GB" sz="3500" dirty="0"/>
          </a:p>
          <a:p>
            <a:pPr lvl="0"/>
            <a:r>
              <a:rPr lang="de-DE" sz="3500" dirty="0"/>
              <a:t>challenge and redress the alleged </a:t>
            </a:r>
            <a:r>
              <a:rPr lang="de-DE" sz="3500" dirty="0" smtClean="0"/>
              <a:t>distortions (double-charging) </a:t>
            </a:r>
            <a:r>
              <a:rPr lang="de-DE" sz="3500" dirty="0"/>
              <a:t>in the scientific publishing business created by the traditional 'subscriber pays' model</a:t>
            </a:r>
            <a:r>
              <a:rPr lang="de-DE" sz="3500" dirty="0" smtClean="0"/>
              <a:t>.</a:t>
            </a:r>
            <a:endParaRPr lang="en-GB" sz="3500" dirty="0" smtClean="0"/>
          </a:p>
          <a:p>
            <a:pPr lvl="0">
              <a:buNone/>
            </a:pPr>
            <a:r>
              <a:rPr lang="de-DE" sz="3500" dirty="0"/>
              <a:t> </a:t>
            </a:r>
            <a:endParaRPr lang="en-GB" sz="3500" dirty="0"/>
          </a:p>
          <a:p>
            <a:pPr>
              <a:buNone/>
            </a:pPr>
            <a:r>
              <a:rPr lang="en-GB" sz="3500" b="1" i="1" dirty="0">
                <a:solidFill>
                  <a:srgbClr val="FF0000"/>
                </a:solidFill>
              </a:rPr>
              <a:t>'Against' </a:t>
            </a:r>
            <a:r>
              <a:rPr lang="en-GB" sz="3500" b="1" i="1" dirty="0"/>
              <a:t>Open Access. </a:t>
            </a:r>
            <a:r>
              <a:rPr lang="en-GB" sz="3500" dirty="0"/>
              <a:t>Open Access may</a:t>
            </a:r>
            <a:r>
              <a:rPr lang="en-GB" sz="3500" dirty="0" smtClean="0"/>
              <a:t>:</a:t>
            </a:r>
          </a:p>
          <a:p>
            <a:pPr>
              <a:buNone/>
            </a:pPr>
            <a:endParaRPr lang="en-GB" sz="3500" dirty="0"/>
          </a:p>
          <a:p>
            <a:pPr lvl="0"/>
            <a:r>
              <a:rPr lang="de-DE" sz="3500" dirty="0"/>
              <a:t>to some degree undermine current income streams for publishers (and by default the income of Learned Societies that depend on it);</a:t>
            </a:r>
            <a:endParaRPr lang="en-GB" sz="3500" dirty="0"/>
          </a:p>
          <a:p>
            <a:pPr lvl="0"/>
            <a:r>
              <a:rPr lang="de-DE" sz="3500" dirty="0"/>
              <a:t>limit the amount of available public funding for researchers seeking to publish academic work;</a:t>
            </a:r>
            <a:endParaRPr lang="en-GB" sz="3500" dirty="0"/>
          </a:p>
          <a:p>
            <a:pPr lvl="0"/>
            <a:r>
              <a:rPr lang="de-DE" sz="3500" dirty="0"/>
              <a:t>create uncertainty, complexity and confusion amongst the academic community seeking to publish research work;</a:t>
            </a:r>
            <a:endParaRPr lang="en-GB" sz="3500" dirty="0"/>
          </a:p>
          <a:p>
            <a:pPr lvl="0"/>
            <a:r>
              <a:rPr lang="de-DE" sz="3500" dirty="0"/>
              <a:t>create complexity and mixed economies for publishing companies responsible for international journals that need to bring together Open Access research and traditionally published academic research;</a:t>
            </a:r>
            <a:endParaRPr lang="en-GB" sz="3500" dirty="0"/>
          </a:p>
          <a:p>
            <a:pPr lvl="0"/>
            <a:r>
              <a:rPr lang="de-DE" sz="3500" dirty="0"/>
              <a:t>introduce embargo periods for academic work that do not suit the area of specialism (for example Medical embargo periods can be shorter than that of Earth Sciences).</a:t>
            </a:r>
            <a:endParaRPr lang="en-GB" sz="3500" dirty="0"/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mixed economy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51845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A nations scientific publishing economy will consist of:</a:t>
            </a:r>
          </a:p>
          <a:p>
            <a:r>
              <a:rPr lang="en-GB" dirty="0" smtClean="0"/>
              <a:t>Green OA</a:t>
            </a:r>
          </a:p>
          <a:p>
            <a:r>
              <a:rPr lang="en-GB" dirty="0" smtClean="0"/>
              <a:t>Gold OA</a:t>
            </a:r>
          </a:p>
          <a:p>
            <a:r>
              <a:rPr lang="en-GB" dirty="0" smtClean="0"/>
              <a:t>Subscription funded papers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A scientific journal could consist of:</a:t>
            </a:r>
          </a:p>
          <a:p>
            <a:r>
              <a:rPr lang="en-GB" dirty="0" smtClean="0"/>
              <a:t>OA articles</a:t>
            </a:r>
          </a:p>
          <a:p>
            <a:r>
              <a:rPr lang="en-GB" dirty="0" smtClean="0"/>
              <a:t>Subscription funded papers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In varying proportions...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Effects on societies that publish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8457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Potential income changes</a:t>
            </a:r>
          </a:p>
          <a:p>
            <a:r>
              <a:rPr lang="en-GB" dirty="0" smtClean="0"/>
              <a:t>Need to be able to manage the mixed economy</a:t>
            </a:r>
          </a:p>
          <a:p>
            <a:r>
              <a:rPr lang="en-GB" dirty="0" smtClean="0"/>
              <a:t>Need to manage OA licensing regimes</a:t>
            </a:r>
          </a:p>
          <a:p>
            <a:r>
              <a:rPr lang="en-GB" dirty="0" smtClean="0"/>
              <a:t>Need to be able to manage the accounting process</a:t>
            </a:r>
          </a:p>
          <a:p>
            <a:r>
              <a:rPr lang="en-GB" dirty="0" smtClean="0"/>
              <a:t>Need to be able to cope in a time of relatively complex change</a:t>
            </a:r>
          </a:p>
          <a:p>
            <a:r>
              <a:rPr lang="en-GB" dirty="0" smtClean="0"/>
              <a:t>Need to be able to advise and educate authors</a:t>
            </a:r>
          </a:p>
          <a:p>
            <a:pPr>
              <a:buNone/>
            </a:pPr>
            <a:r>
              <a:rPr lang="en-GB" i="1" dirty="0"/>
              <a:t>N</a:t>
            </a:r>
            <a:r>
              <a:rPr lang="en-GB" i="1" dirty="0" smtClean="0"/>
              <a:t>ot easy without resource and skilled expertise</a:t>
            </a:r>
            <a:endParaRPr lang="en-GB" i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Possible things to discuss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To what degree is scientific publishing important to IFMS members?</a:t>
            </a:r>
          </a:p>
          <a:p>
            <a:r>
              <a:rPr lang="en-GB" dirty="0" smtClean="0"/>
              <a:t>Is OA a factor in your country?</a:t>
            </a:r>
          </a:p>
          <a:p>
            <a:r>
              <a:rPr lang="en-GB" dirty="0" smtClean="0"/>
              <a:t>Do you see OA as impacting positively or negatively on your Society?</a:t>
            </a:r>
          </a:p>
          <a:p>
            <a:r>
              <a:rPr lang="en-GB" dirty="0" smtClean="0"/>
              <a:t>Are there any points of common agreement that IFMS members may identify concerning OA?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510</Words>
  <Application>Microsoft Office PowerPoint</Application>
  <PresentationFormat>On-screen Show (4:3)</PresentationFormat>
  <Paragraphs>65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Publications: Impact of Open Access (OA) on Societies that publish scientific journals </vt:lpstr>
      <vt:lpstr>The session</vt:lpstr>
      <vt:lpstr>What is Open Access?</vt:lpstr>
      <vt:lpstr>Two models of OA</vt:lpstr>
      <vt:lpstr>Why OA?</vt:lpstr>
      <vt:lpstr>Pros &amp; Cons</vt:lpstr>
      <vt:lpstr>The mixed economy</vt:lpstr>
      <vt:lpstr>Effects on societies that publish</vt:lpstr>
      <vt:lpstr>Possible things to discuss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Chris Holcroft</dc:creator>
  <cp:lastModifiedBy>Chris Holcroft</cp:lastModifiedBy>
  <cp:revision>9</cp:revision>
  <dcterms:created xsi:type="dcterms:W3CDTF">2013-09-10T15:24:41Z</dcterms:created>
  <dcterms:modified xsi:type="dcterms:W3CDTF">2013-09-13T07:10:54Z</dcterms:modified>
</cp:coreProperties>
</file>