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77" r:id="rId3"/>
    <p:sldMasterId id="2147483739" r:id="rId4"/>
    <p:sldMasterId id="2147483753" r:id="rId5"/>
  </p:sldMasterIdLst>
  <p:notesMasterIdLst>
    <p:notesMasterId r:id="rId14"/>
  </p:notesMasterIdLst>
  <p:handoutMasterIdLst>
    <p:handoutMasterId r:id="rId15"/>
  </p:handoutMasterIdLst>
  <p:sldIdLst>
    <p:sldId id="415" r:id="rId6"/>
    <p:sldId id="445" r:id="rId7"/>
    <p:sldId id="422" r:id="rId8"/>
    <p:sldId id="442" r:id="rId9"/>
    <p:sldId id="443" r:id="rId10"/>
    <p:sldId id="444" r:id="rId11"/>
    <p:sldId id="446" r:id="rId12"/>
    <p:sldId id="447" r:id="rId13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339933"/>
    <a:srgbClr val="006600"/>
    <a:srgbClr val="FF0000"/>
    <a:srgbClr val="4D4D4D"/>
    <a:srgbClr val="800000"/>
    <a:srgbClr val="000000"/>
    <a:srgbClr val="FFCCFF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93" autoAdjust="0"/>
    <p:restoredTop sz="66096" autoAdjust="0"/>
  </p:normalViewPr>
  <p:slideViewPr>
    <p:cSldViewPr showGuides="1">
      <p:cViewPr varScale="1">
        <p:scale>
          <a:sx n="49" d="100"/>
          <a:sy n="49" d="100"/>
        </p:scale>
        <p:origin x="-9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6396415-1B29-41DE-AD42-1B14F415DA47}" type="datetimeFigureOut">
              <a:rPr lang="ja-JP" altLang="en-US"/>
              <a:pPr>
                <a:defRPr/>
              </a:pPr>
              <a:t>2013/9/12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28771F5-50E1-4F15-B9D2-47B5A42647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1646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2DC93D34-89E1-44BE-9133-A4611366D081}" type="datetimeFigureOut">
              <a:rPr lang="en-US"/>
              <a:pPr>
                <a:defRPr/>
              </a:pPr>
              <a:t>9/12/2013</a:t>
            </a:fld>
            <a:endParaRPr 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428" y="4861482"/>
            <a:ext cx="5678445" cy="4604841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en-US" noProof="0" smtClean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9F49B8E0-68F4-439B-83A9-FD347BA18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68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52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日本学術会議</a:t>
            </a:r>
            <a:endParaRPr kumimoji="1" lang="en-US" altLang="ja-JP" dirty="0" smtClean="0"/>
          </a:p>
          <a:p>
            <a:r>
              <a:rPr kumimoji="1" lang="ja-JP" altLang="en-US" dirty="0" smtClean="0"/>
              <a:t>日中韓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日本学術会議</a:t>
            </a:r>
            <a:endParaRPr kumimoji="1" lang="en-US" altLang="ja-JP" dirty="0" smtClean="0"/>
          </a:p>
          <a:p>
            <a:r>
              <a:rPr kumimoji="1" lang="ja-JP" altLang="en-US" dirty="0" smtClean="0"/>
              <a:t>日中韓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</a:t>
            </a:r>
            <a:r>
              <a:rPr lang="en-US" altLang="ja-JP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Mesometeorology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ozone related research</a:t>
            </a:r>
            <a:r>
              <a:rPr lang="en-US" altLang="ja-JP" dirty="0" smtClean="0"/>
              <a:t> 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Integrated Land Processes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Polar and Cold Region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Meteorology</a:t>
            </a:r>
            <a:r>
              <a:rPr lang="en-US" altLang="ja-JP" dirty="0" smtClean="0"/>
              <a:t> 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endParaRPr lang="en-US" altLang="ja-JP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</a:t>
            </a:r>
            <a:r>
              <a:rPr lang="en-US" altLang="ja-JP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Nonhydrostatic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Numerical Models 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 Earth observation satellite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Weather Forecast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THORPEX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Aviation Weather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Planetary atmosphere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Group on</a:t>
            </a:r>
            <a:r>
              <a:rPr lang="ja-JP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 Range </a:t>
            </a:r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Forecast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Scientific Activities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Earth Environmental Problems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Meteorological Disaster Research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Meteorological Research Consortium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Educational Activities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International Academic Exchange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Web Management and Information Technology</a:t>
            </a:r>
            <a:r>
              <a:rPr lang="en-US" altLang="ja-JP" dirty="0" smtClean="0"/>
              <a:t> </a:t>
            </a:r>
          </a:p>
          <a:p>
            <a:r>
              <a:rPr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Committee on Younger Generation and Gender Equality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0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9B8E0-68F4-439B-83A9-FD347BA1817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52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85752" y="571480"/>
            <a:ext cx="9058248" cy="6286520"/>
          </a:xfrm>
        </p:spPr>
        <p:txBody>
          <a:bodyPr/>
          <a:lstStyle>
            <a:lvl1pPr>
              <a:defRPr sz="2400" b="0" baseline="0">
                <a:latin typeface="Arial" pitchFamily="34" charset="0"/>
                <a:ea typeface="Arial Unicode MS" pitchFamily="50" charset="-128"/>
              </a:defRPr>
            </a:lvl1pPr>
            <a:lvl2pPr>
              <a:buFont typeface="Wingdings" pitchFamily="2" charset="2"/>
              <a:buChar char="l"/>
              <a:defRPr sz="2000" b="0" baseline="0">
                <a:latin typeface="Arial" pitchFamily="34" charset="0"/>
                <a:ea typeface="Arial Unicode MS" pitchFamily="50" charset="-128"/>
              </a:defRPr>
            </a:lvl2pPr>
            <a:lvl3pPr>
              <a:defRPr sz="2000" b="0" baseline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3pPr>
            <a:lvl4pPr>
              <a:defRPr sz="1800" b="0" baseline="0">
                <a:solidFill>
                  <a:srgbClr val="FFCC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4pPr>
            <a:lvl5pPr>
              <a:defRPr sz="1600" b="0" baseline="0">
                <a:solidFill>
                  <a:srgbClr val="FFCC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888" y="85702"/>
            <a:ext cx="9073400" cy="485778"/>
          </a:xfrm>
        </p:spPr>
        <p:txBody>
          <a:bodyPr/>
          <a:lstStyle>
            <a:lvl1pPr>
              <a:defRPr sz="2800" b="1" baseline="0">
                <a:ea typeface="Arial Unicode MS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686B6-5B04-4F57-BB05-8A24A25924C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7652C-FFBE-4BB9-8F79-B4B8BC63B09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F329-04C6-481C-89DE-836133B71F8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33628-1622-4D4B-B665-5130CE058FC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67644-A2C0-4D13-83FC-F0B957BFB02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B882E9-BD66-4C89-AC6A-C75205A55A5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84EBA-170C-4DC9-815D-1CB5598077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240E0-6F84-44E8-B5B2-FA874AD610A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9C7D8-8648-4F56-B070-7368EC04ACD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9FADD-31EA-4EDF-8C10-5546C996D5F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85752" y="71414"/>
            <a:ext cx="9058248" cy="6786586"/>
          </a:xfrm>
        </p:spPr>
        <p:txBody>
          <a:bodyPr/>
          <a:lstStyle>
            <a:lvl1pPr>
              <a:defRPr sz="2400" b="0" baseline="0">
                <a:latin typeface="Arial" pitchFamily="34" charset="0"/>
                <a:ea typeface="Arial Unicode MS" pitchFamily="50" charset="-128"/>
              </a:defRPr>
            </a:lvl1pPr>
            <a:lvl2pPr>
              <a:buFont typeface="Wingdings" pitchFamily="2" charset="2"/>
              <a:buChar char="l"/>
              <a:defRPr sz="2000" b="0" baseline="0">
                <a:latin typeface="Arial" pitchFamily="34" charset="0"/>
                <a:ea typeface="Arial Unicode MS" pitchFamily="50" charset="-128"/>
              </a:defRPr>
            </a:lvl2pPr>
            <a:lvl3pPr>
              <a:defRPr sz="2000" b="0" baseline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3pPr>
            <a:lvl4pPr>
              <a:defRPr sz="1800" b="0" baseline="0">
                <a:solidFill>
                  <a:srgbClr val="FFCC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4pPr>
            <a:lvl5pPr>
              <a:defRPr sz="1600" b="0" baseline="0">
                <a:solidFill>
                  <a:srgbClr val="FFCC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7C8AD-16CF-4F61-837C-11F72F3876E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86F47-D26E-4809-B4DF-1B0A5D2E498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686B6-5B04-4F57-BB05-8A24A25924C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7652C-FFBE-4BB9-8F79-B4B8BC63B09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F329-04C6-481C-89DE-836133B71F8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33628-1622-4D4B-B665-5130CE058FC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67644-A2C0-4D13-83FC-F0B957BFB02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B882E9-BD66-4C89-AC6A-C75205A55A5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021A0-9C90-4393-A2B5-C8B2F96FA29E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E50DB-5C60-47AE-AA9F-142C4EE2E542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6EC67-E9BB-41C6-8A9E-D362ACB926CC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66688" y="793750"/>
            <a:ext cx="4316412" cy="594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35500" y="793750"/>
            <a:ext cx="4316413" cy="594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AAD39-CDBB-4649-9317-F26B25B43FC3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CD2FF-6151-4F0B-985A-BEA78B4DDCEF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03566-99B7-41C5-834E-650A0E59EAC0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971EB-DD59-4926-B283-F6D561990365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C0907-3B53-4080-94E6-1EBCD1458BDD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99F03-F62E-41A4-8555-2EC5AA1A9235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A883C-B45C-42CB-B6C1-13CEC04925BD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6400" y="188913"/>
            <a:ext cx="2195513" cy="6554787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66688" y="188913"/>
            <a:ext cx="6437312" cy="655478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AFF41-208D-42A4-98C2-876C84D10897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7772400" cy="442912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166688" y="793750"/>
            <a:ext cx="8785225" cy="594995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B92B52-BA4C-4C5A-966E-90A136C2AF28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84EBA-170C-4DC9-815D-1CB5598077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7772400" cy="442912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166688" y="793750"/>
            <a:ext cx="4316412" cy="59499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35500" y="793750"/>
            <a:ext cx="4316413" cy="59499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514BD4-E369-40EE-8C2F-138A71A7FD28}" type="slidenum">
              <a:rPr lang="ja-JP" altLang="en-GB">
                <a:solidFill>
                  <a:srgbClr val="000000"/>
                </a:solidFill>
              </a:rPr>
              <a:pPr/>
              <a:t>‹#›</a:t>
            </a:fld>
            <a:endParaRPr lang="en-GB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9D20E-5203-459C-A145-1C0C0133FBE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979C3-EA0D-4DBC-83D1-D5F1A7FB203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B79E4-E6B9-41FD-9D23-C0746570F89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2863" y="836613"/>
            <a:ext cx="4473575" cy="602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68838" y="836613"/>
            <a:ext cx="4475162" cy="602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7480F-EA06-4707-8800-2D890F312B4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F96FF-E2FB-4FD7-8EE3-F743A0A3D74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20F71-E445-4B23-AB03-C991FE1A9E1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B4BF4-58ED-4155-A038-32DD6848631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CFDBB-F8D2-4D51-AC3D-FFBC397A5CD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881AF-B356-47BF-8E05-F936C9B80F4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240E0-6F84-44E8-B5B2-FA874AD610A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C5AA8-87A6-44C8-A9D3-D14934BB40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69113" y="38100"/>
            <a:ext cx="2274887" cy="68199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2863" y="38100"/>
            <a:ext cx="6673850" cy="68199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4BD9F-AA83-400B-93A7-7F5AF938665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9C7D8-8648-4F56-B070-7368EC04ACD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9FADD-31EA-4EDF-8C10-5546C996D5F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7C8AD-16CF-4F61-837C-11F72F3876E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86F47-D26E-4809-B4DF-1B0A5D2E498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:\Users\yoden\Pictures\2007-\100PENTX20070927-20080327\IMGP1842.JPG"/>
          <p:cNvPicPr>
            <a:picLocks noChangeAspect="1" noChangeArrowheads="1"/>
          </p:cNvPicPr>
          <p:nvPr userDrawn="1"/>
        </p:nvPicPr>
        <p:blipFill>
          <a:blip r:embed="rId5" cstate="print"/>
          <a:srcRect b="7187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4138" y="85725"/>
            <a:ext cx="9074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725" y="885825"/>
            <a:ext cx="9058275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6" name="Picture 2" descr="http://www.metsoc.or.jp/images/logobar.gif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2" r="78586"/>
          <a:stretch/>
        </p:blipFill>
        <p:spPr bwMode="auto">
          <a:xfrm>
            <a:off x="7650683" y="-489"/>
            <a:ext cx="1494997" cy="148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FF66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FF66"/>
          </a:solidFill>
          <a:latin typeface="Arial" charset="0"/>
          <a:ea typeface="Arial Unicode MS" pitchFamily="50" charset="-128"/>
          <a:cs typeface="Arial Unicode MS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FF66"/>
          </a:solidFill>
          <a:latin typeface="Arial" charset="0"/>
          <a:ea typeface="Arial Unicode MS" pitchFamily="50" charset="-128"/>
          <a:cs typeface="Arial Unicode MS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FF66"/>
          </a:solidFill>
          <a:latin typeface="Arial" charset="0"/>
          <a:ea typeface="Arial Unicode MS" pitchFamily="50" charset="-128"/>
          <a:cs typeface="Arial Unicode MS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FF66"/>
          </a:solidFill>
          <a:latin typeface="Arial" charset="0"/>
          <a:ea typeface="Arial Unicode MS" pitchFamily="50" charset="-128"/>
          <a:cs typeface="Arial Unicode MS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kumimoji="1" sz="3200">
          <a:solidFill>
            <a:srgbClr val="FFFFFF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m"/>
        <a:defRPr kumimoji="1" sz="2800">
          <a:solidFill>
            <a:srgbClr val="CCECFF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400">
          <a:solidFill>
            <a:srgbClr val="CCECFF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CCECFF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CCECFF"/>
          </a:solidFill>
          <a:latin typeface="Arial" pitchFamily="34" charset="0"/>
          <a:ea typeface="Arial Unicode MS" pitchFamily="50" charset="-128"/>
          <a:cs typeface="Arial Unicode MS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fld id="{7A64B6B6-7FB6-4DAB-9422-B4A78FED4F2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fld id="{7A64B6B6-7FB6-4DAB-9422-B4A78FED4F2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Tahoma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88913"/>
            <a:ext cx="77724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6688" y="793750"/>
            <a:ext cx="8785225" cy="594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 smtClean="0"/>
              <a:t>Click to edit Master text styles</a:t>
            </a:r>
          </a:p>
          <a:p>
            <a:pPr lvl="1"/>
            <a:r>
              <a:rPr lang="en-GB" altLang="ja-JP" smtClean="0"/>
              <a:t>Second level</a:t>
            </a:r>
          </a:p>
          <a:p>
            <a:pPr lvl="2"/>
            <a:r>
              <a:rPr lang="en-GB" altLang="ja-JP" smtClean="0"/>
              <a:t>Third level</a:t>
            </a:r>
          </a:p>
          <a:p>
            <a:pPr lvl="3"/>
            <a:r>
              <a:rPr lang="en-GB" altLang="ja-JP" smtClean="0"/>
              <a:t>Fourth level</a:t>
            </a:r>
          </a:p>
          <a:p>
            <a:pPr lvl="4"/>
            <a:r>
              <a:rPr lang="en-GB" altLang="ja-JP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/>
            </a:lvl1pPr>
          </a:lstStyle>
          <a:p>
            <a:endParaRPr lang="en-GB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GB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 algn="r"/>
            <a:fld id="{FC72EF51-D28A-490F-836D-E9F2ADD474CF}" type="slidenum">
              <a:rPr lang="ja-JP" altLang="en-GB" smtClean="0">
                <a:solidFill>
                  <a:srgbClr val="000000"/>
                </a:solidFill>
                <a:latin typeface="Times New Roman" pitchFamily="16" charset="0"/>
                <a:ea typeface="ＭＳ Ｐゴシック" charset="-128"/>
              </a:rPr>
              <a:pPr algn="r"/>
              <a:t>‹#›</a:t>
            </a:fld>
            <a:endParaRPr lang="en-GB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rgbClr val="003300"/>
          </a:solidFill>
          <a:latin typeface="Tahoma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00"/>
        </a:buClr>
        <a:buFont typeface="Wingdings" pitchFamily="2" charset="2"/>
        <a:buChar char="v"/>
        <a:defRPr kumimoji="1" sz="28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400">
          <a:solidFill>
            <a:srgbClr val="660066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000">
          <a:solidFill>
            <a:srgbClr val="4D4D4D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>
          <a:solidFill>
            <a:srgbClr val="4D4D4D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rgbClr val="4D4D4D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rgbClr val="4D4D4D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rgbClr val="4D4D4D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rgbClr val="4D4D4D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38100"/>
            <a:ext cx="8229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5" rIns="91407" bIns="457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3" y="836613"/>
            <a:ext cx="9101137" cy="602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A75026-42BA-4A4C-BC8B-4F84A04C747D}" type="slidenum">
              <a:rPr lang="en-US" altLang="ja-JP" smtClean="0">
                <a:solidFill>
                  <a:srgbClr val="000000"/>
                </a:solidFill>
                <a:latin typeface="Times New Roman" pitchFamily="16" charset="0"/>
                <a:ea typeface="ＭＳ Ｐゴシック" charset="-128"/>
              </a:rPr>
              <a:pPr/>
              <a:t>‹#›</a:t>
            </a:fld>
            <a:endParaRPr lang="en-US" altLang="ja-JP" smtClean="0">
              <a:solidFill>
                <a:srgbClr val="000000"/>
              </a:solidFill>
              <a:latin typeface="Times New Roman" pitchFamily="16" charset="0"/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Tahoma" pitchFamily="34" charset="0"/>
          <a:ea typeface="ＭＳ Ｐゴシック" charset="-128"/>
          <a:cs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00"/>
        </a:buClr>
        <a:buFont typeface="Wingdings" pitchFamily="2" charset="2"/>
        <a:buChar char="v"/>
        <a:defRPr kumimoji="1" sz="24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800000"/>
        </a:buClr>
        <a:buFont typeface="Wingdings" pitchFamily="2" charset="2"/>
        <a:buChar char="l"/>
        <a:defRPr kumimoji="1" sz="2400">
          <a:solidFill>
            <a:srgbClr val="8000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000">
          <a:solidFill>
            <a:srgbClr val="333333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rgbClr val="333333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333333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333333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333333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333333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yoden\Pictures\2007-\100PENTX20070927-20080327\IMGP18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4352" y="764704"/>
            <a:ext cx="9036496" cy="3168352"/>
          </a:xfrm>
          <a:prstGeom prst="rect">
            <a:avLst/>
          </a:prstGeom>
          <a:effectLst/>
        </p:spPr>
        <p:txBody>
          <a:bodyPr/>
          <a:lstStyle/>
          <a:p>
            <a:pPr algn="ctr">
              <a:lnSpc>
                <a:spcPct val="95000"/>
              </a:lnSpc>
              <a:defRPr/>
            </a:pPr>
            <a:r>
              <a:rPr lang="en-US" altLang="ja-JP" sz="3600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Activities of</a:t>
            </a:r>
          </a:p>
          <a:p>
            <a:pPr algn="ctr">
              <a:lnSpc>
                <a:spcPct val="95000"/>
              </a:lnSpc>
              <a:defRPr/>
            </a:pPr>
            <a:r>
              <a:rPr lang="en-US" altLang="ja-JP" sz="3600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the Meteorological Society of Japan</a:t>
            </a:r>
          </a:p>
          <a:p>
            <a:pPr algn="ctr">
              <a:lnSpc>
                <a:spcPct val="95000"/>
              </a:lnSpc>
              <a:defRPr/>
            </a:pPr>
            <a:endParaRPr lang="en-US" altLang="ja-JP" sz="3000" dirty="0">
              <a:solidFill>
                <a:srgbClr val="FFFFFF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n-US" altLang="ja-JP" sz="2800" i="1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established in 1882</a:t>
            </a:r>
          </a:p>
          <a:p>
            <a:pPr algn="ctr">
              <a:lnSpc>
                <a:spcPct val="95000"/>
              </a:lnSpc>
              <a:defRPr/>
            </a:pPr>
            <a:endParaRPr lang="en-US" altLang="ja-JP" sz="2800" i="1" dirty="0" smtClean="0">
              <a:solidFill>
                <a:srgbClr val="FFFFFF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n-US" altLang="ja-JP" sz="2800" i="1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President</a:t>
            </a:r>
            <a:r>
              <a:rPr lang="en-US" altLang="ja-JP" sz="2800" i="1" dirty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:</a:t>
            </a:r>
            <a:r>
              <a:rPr lang="en-US" altLang="ja-JP" sz="2800" dirty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 </a:t>
            </a:r>
            <a:r>
              <a:rPr lang="en-US" altLang="ja-JP" sz="2800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 Professor </a:t>
            </a:r>
            <a:r>
              <a:rPr lang="en-US" altLang="ja-JP" sz="2800" dirty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Dr. Hiroshi </a:t>
            </a:r>
            <a:r>
              <a:rPr lang="en-US" altLang="ja-JP" sz="2800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NIINO</a:t>
            </a:r>
            <a:endParaRPr lang="en-US" altLang="ja-JP" sz="2800" dirty="0" smtClean="0">
              <a:solidFill>
                <a:srgbClr val="FFFFFF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en-US" altLang="ja-JP" sz="2400" i="1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Univ. Tokyo </a:t>
            </a:r>
            <a:endParaRPr lang="en-US" altLang="ja-JP" sz="2400" i="1" dirty="0">
              <a:solidFill>
                <a:srgbClr val="FFFFFF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ja-JP" altLang="en-US" sz="4000" dirty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　</a:t>
            </a:r>
            <a:endParaRPr lang="en-US" altLang="ja-JP" sz="4000" dirty="0">
              <a:solidFill>
                <a:srgbClr val="FFFFFF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lnSpc>
                <a:spcPct val="95000"/>
              </a:lnSpc>
              <a:defRPr/>
            </a:pPr>
            <a:r>
              <a:rPr lang="fi-FI" altLang="ja-JP" sz="2800" dirty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Professor Dr. Shigeo </a:t>
            </a:r>
            <a:r>
              <a:rPr lang="fi-FI" altLang="ja-JP" sz="2800" dirty="0" smtClean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YODEN</a:t>
            </a:r>
            <a:endParaRPr lang="fi-FI" altLang="ja-JP" sz="2800" dirty="0" smtClean="0">
              <a:solidFill>
                <a:srgbClr val="002060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  <a:p>
            <a:pPr algn="ctr">
              <a:defRPr/>
            </a:pPr>
            <a:r>
              <a:rPr lang="en-US" altLang="ja-JP" sz="2400" i="1" dirty="0" smtClean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A </a:t>
            </a:r>
            <a:r>
              <a:rPr lang="en-US" altLang="ja-JP" sz="2400" i="1" dirty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member of the board of </a:t>
            </a:r>
            <a:r>
              <a:rPr lang="en-US" altLang="ja-JP" sz="2400" i="1" dirty="0" smtClean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directors,  </a:t>
            </a:r>
            <a:r>
              <a:rPr lang="fi-FI" altLang="ja-JP" sz="2400" i="1" dirty="0" smtClean="0">
                <a:solidFill>
                  <a:srgbClr val="002060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Kyoto Univ. </a:t>
            </a:r>
          </a:p>
          <a:p>
            <a:pPr algn="ctr">
              <a:lnSpc>
                <a:spcPct val="95000"/>
              </a:lnSpc>
              <a:defRPr/>
            </a:pPr>
            <a:endParaRPr lang="en-US" altLang="ja-JP" sz="2800" dirty="0">
              <a:solidFill>
                <a:srgbClr val="002060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98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9144000" cy="664045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3600" dirty="0" smtClean="0"/>
              <a:t>Information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Name of the </a:t>
            </a:r>
            <a:r>
              <a:rPr lang="en-US" altLang="ja-JP" sz="2800" dirty="0" smtClean="0"/>
              <a:t>society</a:t>
            </a:r>
            <a:r>
              <a:rPr lang="en-US" altLang="ja-JP" sz="28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</a:t>
            </a:r>
            <a:r>
              <a:rPr lang="en-US" altLang="ja-JP" sz="2800" dirty="0" smtClean="0"/>
              <a:t>Meteorological </a:t>
            </a:r>
            <a:r>
              <a:rPr lang="en-US" altLang="ja-JP" sz="2800" dirty="0"/>
              <a:t>Society of </a:t>
            </a:r>
            <a:r>
              <a:rPr lang="en-US" altLang="ja-JP" sz="2800" dirty="0" smtClean="0"/>
              <a:t>Japan </a:t>
            </a:r>
          </a:p>
          <a:p>
            <a:pPr marL="0" indent="0">
              <a:buNone/>
            </a:pPr>
            <a:r>
              <a:rPr lang="en-GB" altLang="ja-JP" sz="2800" dirty="0" smtClean="0"/>
              <a:t>Established in:  1882</a:t>
            </a:r>
          </a:p>
          <a:p>
            <a:pPr marL="0" indent="0">
              <a:buNone/>
            </a:pPr>
            <a:r>
              <a:rPr lang="en-US" altLang="ja-JP" sz="2800" dirty="0"/>
              <a:t>Number of </a:t>
            </a:r>
            <a:r>
              <a:rPr lang="en-US" altLang="ja-JP" sz="2800" dirty="0" smtClean="0"/>
              <a:t>Members:  3747</a:t>
            </a:r>
          </a:p>
          <a:p>
            <a:pPr marL="0" indent="0">
              <a:buNone/>
            </a:pPr>
            <a:r>
              <a:rPr lang="en-US" altLang="ja-JP" sz="2800" dirty="0" smtClean="0"/>
              <a:t>    (</a:t>
            </a:r>
            <a:r>
              <a:rPr lang="en-US" altLang="ja-JP" sz="2800" dirty="0"/>
              <a:t>3469 individuals, 246 </a:t>
            </a:r>
            <a:r>
              <a:rPr lang="en-US" altLang="ja-JP" sz="2800" dirty="0" smtClean="0"/>
              <a:t>corporate m., </a:t>
            </a:r>
            <a:r>
              <a:rPr lang="en-US" altLang="ja-JP" sz="2800" dirty="0"/>
              <a:t>32 </a:t>
            </a:r>
            <a:r>
              <a:rPr lang="en-US" altLang="ja-JP" sz="2800" dirty="0" smtClean="0"/>
              <a:t>associate m.)</a:t>
            </a:r>
          </a:p>
          <a:p>
            <a:pPr marL="0" indent="0">
              <a:buNone/>
            </a:pPr>
            <a:r>
              <a:rPr lang="en-US" altLang="ja-JP" sz="2800" dirty="0"/>
              <a:t>Website</a:t>
            </a:r>
            <a:r>
              <a:rPr lang="en-US" altLang="ja-JP" sz="2800" dirty="0" smtClean="0"/>
              <a:t>:</a:t>
            </a:r>
          </a:p>
          <a:p>
            <a:pPr marL="0" indent="0">
              <a:buNone/>
            </a:pPr>
            <a:r>
              <a:rPr lang="en-US" altLang="ja-JP" sz="2800" dirty="0"/>
              <a:t>	</a:t>
            </a:r>
            <a:r>
              <a:rPr lang="en-US" altLang="ja-JP" sz="2800" dirty="0" smtClean="0"/>
              <a:t>http</a:t>
            </a:r>
            <a:r>
              <a:rPr lang="en-US" altLang="ja-JP" sz="2800" dirty="0"/>
              <a:t>://</a:t>
            </a:r>
            <a:r>
              <a:rPr lang="en-US" altLang="ja-JP" sz="2800" dirty="0" smtClean="0"/>
              <a:t>www.metsoc.or.jp/index-e.html</a:t>
            </a:r>
          </a:p>
          <a:p>
            <a:pPr marL="0" indent="0">
              <a:buNone/>
            </a:pPr>
            <a:r>
              <a:rPr lang="en-US" altLang="ja-JP" sz="2800" dirty="0"/>
              <a:t>	https://www.jstage.jst.go.jp/browse/jmsj</a:t>
            </a:r>
            <a:r>
              <a:rPr lang="en-US" altLang="ja-JP" sz="2800" dirty="0" smtClean="0"/>
              <a:t>/   (JMSJ)</a:t>
            </a:r>
          </a:p>
          <a:p>
            <a:pPr marL="0" indent="0">
              <a:buNone/>
            </a:pPr>
            <a:r>
              <a:rPr lang="en-US" altLang="ja-JP" sz="2800" dirty="0"/>
              <a:t>	</a:t>
            </a:r>
            <a:r>
              <a:rPr lang="en-US" altLang="ja-JP" sz="2800" dirty="0"/>
              <a:t>https://www.jstage.jst.go.jp/browse/sola/   (SOLA)</a:t>
            </a:r>
            <a:endParaRPr lang="en-US" altLang="ja-JP" sz="2800" dirty="0" smtClean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3" name="Picture 2" descr="http://www.metsoc.or.jp/images/logoba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733256"/>
            <a:ext cx="915941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7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9144000" cy="664045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3600" dirty="0"/>
              <a:t>Purpose and </a:t>
            </a:r>
            <a:r>
              <a:rPr lang="en-US" altLang="ja-JP" sz="3600" dirty="0" smtClean="0"/>
              <a:t>Objective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The </a:t>
            </a:r>
            <a:r>
              <a:rPr lang="en-US" altLang="ja-JP" sz="2800" dirty="0"/>
              <a:t>purpose of the society is 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to </a:t>
            </a:r>
            <a:r>
              <a:rPr lang="en-US" altLang="ja-JP" sz="2800" u="sng" dirty="0"/>
              <a:t>activate meteorological research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u="sng" dirty="0" smtClean="0"/>
              <a:t>promote </a:t>
            </a:r>
            <a:r>
              <a:rPr lang="en-US" altLang="ja-JP" sz="2800" u="sng" dirty="0"/>
              <a:t>the progress and development</a:t>
            </a:r>
            <a:r>
              <a:rPr lang="en-US" altLang="ja-JP" sz="2800" dirty="0"/>
              <a:t> of such research in cooperation with related academic societies both in Japan and around the world. 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This </a:t>
            </a:r>
            <a:r>
              <a:rPr lang="en-US" altLang="ja-JP" sz="2800" dirty="0"/>
              <a:t>society conducts such activities </a:t>
            </a:r>
            <a:r>
              <a:rPr lang="en-US" altLang="ja-JP" sz="2800" dirty="0" smtClean="0"/>
              <a:t>as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the </a:t>
            </a:r>
            <a:r>
              <a:rPr lang="en-US" altLang="ja-JP" sz="2800" dirty="0"/>
              <a:t>sponsorship of </a:t>
            </a:r>
            <a:r>
              <a:rPr lang="en-US" altLang="ja-JP" sz="2800" u="sng" dirty="0"/>
              <a:t>workshops and meetings</a:t>
            </a:r>
            <a:r>
              <a:rPr lang="en-US" altLang="ja-JP" sz="2800" dirty="0"/>
              <a:t>, 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the </a:t>
            </a:r>
            <a:r>
              <a:rPr lang="en-US" altLang="ja-JP" sz="2800" u="sng" dirty="0"/>
              <a:t>publication</a:t>
            </a:r>
            <a:r>
              <a:rPr lang="en-US" altLang="ja-JP" sz="2800" dirty="0"/>
              <a:t> of bulletins, journals, and books, and 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the </a:t>
            </a:r>
            <a:r>
              <a:rPr lang="en-US" altLang="ja-JP" sz="2800" u="sng" dirty="0"/>
              <a:t>encouragement and commendation </a:t>
            </a:r>
            <a:r>
              <a:rPr lang="en-US" altLang="ja-JP" sz="2800" dirty="0"/>
              <a:t>of research. </a:t>
            </a:r>
            <a:endParaRPr lang="en-US" altLang="ja-JP" sz="2800" dirty="0" smtClean="0"/>
          </a:p>
          <a:p>
            <a:pPr marL="400050" lvl="1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8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9144000" cy="664045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3600" dirty="0"/>
              <a:t>Major Meetings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1) Semi-annual meetings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</a:t>
            </a:r>
            <a:r>
              <a:rPr lang="en-US" altLang="ja-JP" sz="2800" dirty="0" smtClean="0"/>
              <a:t>spring: Tokyo area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</a:t>
            </a:r>
            <a:r>
              <a:rPr lang="en-US" altLang="ja-JP" sz="2800" dirty="0" smtClean="0"/>
              <a:t>autumn: other major cities (every five years) </a:t>
            </a: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2</a:t>
            </a:r>
            <a:r>
              <a:rPr lang="en-US" altLang="ja-JP" sz="2800" dirty="0"/>
              <a:t>) Summer </a:t>
            </a:r>
            <a:r>
              <a:rPr lang="en-US" altLang="ja-JP" sz="2800" dirty="0" smtClean="0"/>
              <a:t>schools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</a:t>
            </a:r>
            <a:r>
              <a:rPr lang="en-US" altLang="ja-JP" sz="2800" dirty="0" smtClean="0"/>
              <a:t>to foster next generation </a:t>
            </a: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3</a:t>
            </a:r>
            <a:r>
              <a:rPr lang="en-US" altLang="ja-JP" sz="2800" dirty="0"/>
              <a:t>) Workshops and regular </a:t>
            </a:r>
            <a:r>
              <a:rPr lang="en-US" altLang="ja-JP" sz="2800" dirty="0" smtClean="0"/>
              <a:t>meetings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      11 research </a:t>
            </a:r>
            <a:r>
              <a:rPr lang="en-US" altLang="ja-JP" dirty="0">
                <a:solidFill>
                  <a:srgbClr val="FF99CC"/>
                </a:solidFill>
              </a:rPr>
              <a:t>groups </a:t>
            </a:r>
            <a:r>
              <a:rPr lang="en-US" altLang="ja-JP" dirty="0" smtClean="0">
                <a:solidFill>
                  <a:srgbClr val="FF99CC"/>
                </a:solidFill>
              </a:rPr>
              <a:t>on </a:t>
            </a:r>
            <a:r>
              <a:rPr lang="en-US" altLang="ja-JP" dirty="0" err="1" smtClean="0">
                <a:solidFill>
                  <a:srgbClr val="FF99CC"/>
                </a:solidFill>
              </a:rPr>
              <a:t>mesometeorology</a:t>
            </a:r>
            <a:r>
              <a:rPr lang="en-US" altLang="ja-JP" dirty="0" smtClean="0">
                <a:solidFill>
                  <a:srgbClr val="FF99CC"/>
                </a:solidFill>
              </a:rPr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      ozone </a:t>
            </a:r>
            <a:r>
              <a:rPr lang="en-US" altLang="ja-JP" dirty="0">
                <a:solidFill>
                  <a:srgbClr val="FF99CC"/>
                </a:solidFill>
              </a:rPr>
              <a:t>related research, </a:t>
            </a:r>
            <a:r>
              <a:rPr lang="en-US" altLang="ja-JP" dirty="0" smtClean="0">
                <a:solidFill>
                  <a:srgbClr val="FF99CC"/>
                </a:solidFill>
              </a:rPr>
              <a:t>  integrated land processes,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      polar </a:t>
            </a:r>
            <a:r>
              <a:rPr lang="en-US" altLang="ja-JP" dirty="0">
                <a:solidFill>
                  <a:srgbClr val="FF99CC"/>
                </a:solidFill>
              </a:rPr>
              <a:t>and </a:t>
            </a:r>
            <a:r>
              <a:rPr lang="en-US" altLang="ja-JP" dirty="0" smtClean="0">
                <a:solidFill>
                  <a:srgbClr val="FF99CC"/>
                </a:solidFill>
              </a:rPr>
              <a:t>cold region meteorology,    </a:t>
            </a:r>
            <a:endParaRPr lang="ja-JP" altLang="en-US" dirty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      </a:t>
            </a:r>
            <a:r>
              <a:rPr lang="en-US" altLang="ja-JP" dirty="0" err="1" smtClean="0">
                <a:solidFill>
                  <a:srgbClr val="FF99CC"/>
                </a:solidFill>
              </a:rPr>
              <a:t>nonhydrostatic</a:t>
            </a:r>
            <a:r>
              <a:rPr lang="en-US" altLang="ja-JP" dirty="0" smtClean="0">
                <a:solidFill>
                  <a:srgbClr val="FF99CC"/>
                </a:solidFill>
              </a:rPr>
              <a:t> </a:t>
            </a:r>
            <a:r>
              <a:rPr lang="en-US" altLang="ja-JP" dirty="0">
                <a:solidFill>
                  <a:srgbClr val="FF99CC"/>
                </a:solidFill>
              </a:rPr>
              <a:t>numerical models, </a:t>
            </a:r>
            <a:r>
              <a:rPr lang="en-US" altLang="ja-JP" dirty="0" smtClean="0">
                <a:solidFill>
                  <a:srgbClr val="FF99CC"/>
                </a:solidFill>
              </a:rPr>
              <a:t>  Earth </a:t>
            </a:r>
            <a:r>
              <a:rPr lang="en-US" altLang="ja-JP" dirty="0">
                <a:solidFill>
                  <a:srgbClr val="FF99CC"/>
                </a:solidFill>
              </a:rPr>
              <a:t>observation </a:t>
            </a:r>
            <a:r>
              <a:rPr lang="en-US" altLang="ja-JP" dirty="0" smtClean="0">
                <a:solidFill>
                  <a:srgbClr val="FF99CC"/>
                </a:solidFill>
              </a:rPr>
              <a:t>satellite,   </a:t>
            </a:r>
            <a:endParaRPr lang="en-US" altLang="ja-JP" dirty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>
                <a:solidFill>
                  <a:srgbClr val="FF99CC"/>
                </a:solidFill>
              </a:rPr>
              <a:t>      </a:t>
            </a:r>
            <a:r>
              <a:rPr lang="en-US" altLang="ja-JP" dirty="0" smtClean="0">
                <a:solidFill>
                  <a:srgbClr val="FF99CC"/>
                </a:solidFill>
              </a:rPr>
              <a:t>weather forecast</a:t>
            </a:r>
            <a:r>
              <a:rPr lang="en-US" altLang="ja-JP" dirty="0">
                <a:solidFill>
                  <a:srgbClr val="FF99CC"/>
                </a:solidFill>
              </a:rPr>
              <a:t>, </a:t>
            </a:r>
            <a:r>
              <a:rPr lang="en-US" altLang="ja-JP" dirty="0" smtClean="0">
                <a:solidFill>
                  <a:srgbClr val="FF99CC"/>
                </a:solidFill>
              </a:rPr>
              <a:t>  THORPEX,   aviation weather, </a:t>
            </a:r>
            <a:endParaRPr lang="en-US" altLang="ja-JP" dirty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>
                <a:solidFill>
                  <a:srgbClr val="FF99CC"/>
                </a:solidFill>
              </a:rPr>
              <a:t>      planetary atmospheres, </a:t>
            </a:r>
            <a:r>
              <a:rPr lang="en-US" altLang="ja-JP" dirty="0" smtClean="0">
                <a:solidFill>
                  <a:srgbClr val="FF99CC"/>
                </a:solidFill>
              </a:rPr>
              <a:t>long range </a:t>
            </a:r>
            <a:r>
              <a:rPr lang="en-US" altLang="ja-JP" dirty="0" smtClean="0">
                <a:solidFill>
                  <a:srgbClr val="FF99CC"/>
                </a:solidFill>
              </a:rPr>
              <a:t>forecast </a:t>
            </a:r>
            <a:endParaRPr lang="en-US" altLang="ja-JP" dirty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ja-JP" dirty="0" smtClean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ja-JP" dirty="0" smtClean="0">
              <a:solidFill>
                <a:srgbClr val="FF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9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9144000" cy="664045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3600" dirty="0" smtClean="0"/>
              <a:t>Publications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1) TENKI </a:t>
            </a:r>
            <a:r>
              <a:rPr lang="ja-JP" altLang="en-US" sz="2800" dirty="0" smtClean="0"/>
              <a:t>天気 </a:t>
            </a:r>
            <a:r>
              <a:rPr lang="en-US" altLang="ja-JP" sz="2800" dirty="0" smtClean="0"/>
              <a:t>(</a:t>
            </a:r>
            <a:r>
              <a:rPr lang="en-US" altLang="ja-JP" sz="2800" dirty="0"/>
              <a:t>Monthly bulletin in Japanese)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 http://www.metsoc.jp/tenki</a:t>
            </a:r>
            <a:r>
              <a:rPr lang="en-US" altLang="ja-JP" sz="2800" dirty="0" smtClean="0"/>
              <a:t>/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2</a:t>
            </a:r>
            <a:r>
              <a:rPr lang="en-US" altLang="ja-JP" sz="2800" dirty="0"/>
              <a:t>) Journal of the Meteorological Society of Japan (JMSJ</a:t>
            </a:r>
            <a:r>
              <a:rPr lang="en-US" altLang="ja-JP" sz="28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	https</a:t>
            </a:r>
            <a:r>
              <a:rPr lang="en-US" altLang="ja-JP" sz="2800" dirty="0"/>
              <a:t>://www.jstage.jst.go.jp/browse/jmsj</a:t>
            </a:r>
            <a:r>
              <a:rPr lang="en-US" altLang="ja-JP" sz="2800" dirty="0" smtClean="0"/>
              <a:t>/ </a:t>
            </a:r>
            <a:r>
              <a:rPr lang="en-US" altLang="ja-JP" sz="2800" i="1" dirty="0" smtClean="0">
                <a:solidFill>
                  <a:srgbClr val="FF99CC"/>
                </a:solidFill>
              </a:rPr>
              <a:t>in English</a:t>
            </a:r>
            <a:endParaRPr lang="en-US" altLang="ja-JP" sz="2800" i="1" dirty="0" smtClean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3</a:t>
            </a:r>
            <a:r>
              <a:rPr lang="en-US" altLang="ja-JP" sz="2800" dirty="0"/>
              <a:t>) SOLA (Scientific Online Letters on the Atmosphere)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	https://</a:t>
            </a:r>
            <a:r>
              <a:rPr lang="en-US" altLang="ja-JP" sz="2800" dirty="0" smtClean="0"/>
              <a:t>www.jstage.jst.go.jp/browse/sola/ </a:t>
            </a:r>
            <a:r>
              <a:rPr lang="en-US" altLang="ja-JP" sz="2800" i="1" dirty="0" smtClean="0">
                <a:solidFill>
                  <a:srgbClr val="FF99CC"/>
                </a:solidFill>
              </a:rPr>
              <a:t>in </a:t>
            </a:r>
            <a:r>
              <a:rPr lang="en-US" altLang="ja-JP" sz="2800" i="1" dirty="0">
                <a:solidFill>
                  <a:srgbClr val="FF99CC"/>
                </a:solidFill>
              </a:rPr>
              <a:t>English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4</a:t>
            </a:r>
            <a:r>
              <a:rPr lang="en-US" altLang="ja-JP" sz="2800" dirty="0"/>
              <a:t>) KISHO-KENKYU Note </a:t>
            </a:r>
            <a:r>
              <a:rPr lang="ja-JP" altLang="en-US" sz="2800" dirty="0" smtClean="0"/>
              <a:t>気象研究ノート</a:t>
            </a:r>
            <a:r>
              <a:rPr lang="en-US" altLang="ja-JP" sz="2800" dirty="0" smtClean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  (Meteorological </a:t>
            </a:r>
            <a:r>
              <a:rPr lang="en-US" altLang="ja-JP" sz="2800" dirty="0"/>
              <a:t>Research Note in Japanese)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5</a:t>
            </a:r>
            <a:r>
              <a:rPr lang="en-US" altLang="ja-JP" sz="2800" dirty="0"/>
              <a:t>) Preprints of semi-annual scientific meetings (in </a:t>
            </a:r>
            <a:r>
              <a:rPr lang="en-US" altLang="ja-JP" sz="2800" dirty="0" smtClean="0"/>
              <a:t>J.)</a:t>
            </a: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6</a:t>
            </a:r>
            <a:r>
              <a:rPr lang="en-US" altLang="ja-JP" sz="2800" dirty="0"/>
              <a:t>) Proceedings of symposia and other meetings</a:t>
            </a:r>
            <a:endParaRPr lang="en-US" altLang="ja-JP" sz="28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51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 bwMode="auto">
          <a:xfrm>
            <a:off x="4733057" y="2132856"/>
            <a:ext cx="4428000" cy="474459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ＭＳ Ｐゴシック" pitchFamily="50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8736506" cy="664045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3600" dirty="0"/>
              <a:t>Awards</a:t>
            </a: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1</a:t>
            </a:r>
            <a:r>
              <a:rPr lang="en-US" altLang="ja-JP" sz="2800" dirty="0"/>
              <a:t>) The Award of the Meteorological Society of Japan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2</a:t>
            </a:r>
            <a:r>
              <a:rPr lang="en-US" altLang="ja-JP" sz="2800" dirty="0"/>
              <a:t>) </a:t>
            </a:r>
            <a:r>
              <a:rPr lang="en-US" altLang="ja-JP" sz="2800" dirty="0" err="1"/>
              <a:t>Fujiwhara</a:t>
            </a:r>
            <a:r>
              <a:rPr lang="en-US" altLang="ja-JP" sz="2800" dirty="0"/>
              <a:t> Award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3</a:t>
            </a:r>
            <a:r>
              <a:rPr lang="en-US" altLang="ja-JP" sz="2800" dirty="0"/>
              <a:t>) </a:t>
            </a:r>
            <a:r>
              <a:rPr lang="en-US" altLang="ja-JP" sz="2800" dirty="0" err="1"/>
              <a:t>Gambo</a:t>
            </a:r>
            <a:r>
              <a:rPr lang="en-US" altLang="ja-JP" sz="2800" dirty="0"/>
              <a:t> Award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4</a:t>
            </a:r>
            <a:r>
              <a:rPr lang="en-US" altLang="ja-JP" sz="2800" dirty="0"/>
              <a:t>) </a:t>
            </a:r>
            <a:r>
              <a:rPr lang="en-US" altLang="ja-JP" sz="2800" dirty="0" err="1"/>
              <a:t>Horiuchi</a:t>
            </a:r>
            <a:r>
              <a:rPr lang="en-US" altLang="ja-JP" sz="2800" dirty="0"/>
              <a:t> Award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5</a:t>
            </a:r>
            <a:r>
              <a:rPr lang="en-US" altLang="ja-JP" sz="2800" dirty="0"/>
              <a:t>) </a:t>
            </a:r>
            <a:r>
              <a:rPr lang="en-US" altLang="ja-JP" sz="2800" dirty="0" err="1"/>
              <a:t>Syono</a:t>
            </a:r>
            <a:r>
              <a:rPr lang="en-US" altLang="ja-JP" sz="2800" dirty="0"/>
              <a:t> Award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6</a:t>
            </a:r>
            <a:r>
              <a:rPr lang="en-US" altLang="ja-JP" sz="2800" dirty="0"/>
              <a:t>) Yamamoto </a:t>
            </a:r>
            <a:r>
              <a:rPr lang="en-US" altLang="ja-JP" sz="2800" dirty="0" smtClean="0"/>
              <a:t>Award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7</a:t>
            </a:r>
            <a:r>
              <a:rPr lang="en-US" altLang="ja-JP" sz="2800" dirty="0"/>
              <a:t>) Encouragement </a:t>
            </a:r>
            <a:r>
              <a:rPr lang="en-US" altLang="ja-JP" sz="2800" dirty="0" smtClean="0"/>
              <a:t>Award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ja-JP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8</a:t>
            </a:r>
            <a:r>
              <a:rPr lang="en-US" altLang="ja-JP" sz="2800" dirty="0"/>
              <a:t>) JMSJ Award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9</a:t>
            </a:r>
            <a:r>
              <a:rPr lang="en-US" altLang="ja-JP" sz="2800" dirty="0"/>
              <a:t>) SOLA Award </a:t>
            </a:r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240" y="2713640"/>
            <a:ext cx="1692000" cy="169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480" y="2677841"/>
            <a:ext cx="1692000" cy="169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240" y="4869160"/>
            <a:ext cx="1692000" cy="16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480" y="4869160"/>
            <a:ext cx="1692000" cy="16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4716016" y="2132856"/>
            <a:ext cx="444504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400" dirty="0" smtClean="0"/>
              <a:t>Award Medals</a:t>
            </a:r>
          </a:p>
          <a:p>
            <a:pPr algn="ctr"/>
            <a:endParaRPr lang="en-US" altLang="ja-JP" sz="2400" dirty="0"/>
          </a:p>
          <a:p>
            <a:pPr algn="ctr"/>
            <a:endParaRPr lang="en-US" altLang="ja-JP" sz="2400" dirty="0" smtClean="0"/>
          </a:p>
          <a:p>
            <a:pPr algn="ctr"/>
            <a:endParaRPr lang="en-US" altLang="ja-JP" sz="2400" dirty="0"/>
          </a:p>
          <a:p>
            <a:pPr algn="ctr"/>
            <a:endParaRPr lang="en-US" altLang="ja-JP" sz="2400" dirty="0" smtClean="0"/>
          </a:p>
          <a:p>
            <a:pPr algn="ctr"/>
            <a:endParaRPr lang="en-US" altLang="ja-JP" sz="2400" dirty="0" smtClean="0"/>
          </a:p>
          <a:p>
            <a:r>
              <a:rPr lang="en-US" altLang="ja-JP" sz="2400" dirty="0" smtClean="0"/>
              <a:t>         MSJ               </a:t>
            </a:r>
            <a:r>
              <a:rPr lang="en-US" altLang="ja-JP" sz="2400" dirty="0" err="1" smtClean="0"/>
              <a:t>Fujiwhara</a:t>
            </a:r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000" dirty="0"/>
          </a:p>
          <a:p>
            <a:r>
              <a:rPr lang="en-US" altLang="ja-JP" sz="2400" dirty="0" smtClean="0"/>
              <a:t>    Yamamoto           </a:t>
            </a:r>
            <a:r>
              <a:rPr lang="en-US" altLang="ja-JP" sz="2400" dirty="0" err="1" smtClean="0"/>
              <a:t>Horiuchi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7180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0" y="100910"/>
            <a:ext cx="9468544" cy="6640458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600" dirty="0" smtClean="0"/>
              <a:t>   Committees </a:t>
            </a:r>
            <a:r>
              <a:rPr lang="en-US" altLang="ja-JP" sz="3600" dirty="0" smtClean="0"/>
              <a:t>and research groups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3600" dirty="0" smtClean="0"/>
              <a:t>   for </a:t>
            </a:r>
            <a:r>
              <a:rPr lang="en-US" altLang="ja-JP" sz="3600" dirty="0" smtClean="0"/>
              <a:t>promoting </a:t>
            </a:r>
            <a:r>
              <a:rPr lang="en-US" altLang="ja-JP" sz="3600" dirty="0" smtClean="0"/>
              <a:t>research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ja-JP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800" dirty="0" smtClean="0"/>
              <a:t>8 committees 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1</a:t>
            </a:r>
            <a:r>
              <a:rPr lang="en-US" altLang="ja-JP" dirty="0" smtClean="0">
                <a:solidFill>
                  <a:srgbClr val="FF99CC"/>
                </a:solidFill>
              </a:rPr>
              <a:t>) Scientific </a:t>
            </a:r>
            <a:r>
              <a:rPr lang="en-US" altLang="ja-JP" dirty="0" smtClean="0">
                <a:solidFill>
                  <a:srgbClr val="FF99CC"/>
                </a:solidFill>
              </a:rPr>
              <a:t>Activities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2</a:t>
            </a:r>
            <a:r>
              <a:rPr lang="en-US" altLang="ja-JP" dirty="0" smtClean="0">
                <a:solidFill>
                  <a:srgbClr val="FF99CC"/>
                </a:solidFill>
              </a:rPr>
              <a:t>) </a:t>
            </a:r>
            <a:r>
              <a:rPr lang="en-US" altLang="ja-JP" dirty="0">
                <a:solidFill>
                  <a:srgbClr val="FF99CC"/>
                </a:solidFill>
              </a:rPr>
              <a:t>Earth Environmental </a:t>
            </a:r>
            <a:r>
              <a:rPr lang="en-US" altLang="ja-JP" dirty="0" smtClean="0">
                <a:solidFill>
                  <a:srgbClr val="FF99CC"/>
                </a:solidFill>
              </a:rPr>
              <a:t>Problems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3</a:t>
            </a:r>
            <a:r>
              <a:rPr lang="en-US" altLang="ja-JP" dirty="0" smtClean="0">
                <a:solidFill>
                  <a:srgbClr val="FF99CC"/>
                </a:solidFill>
              </a:rPr>
              <a:t>) Meteorological </a:t>
            </a:r>
            <a:r>
              <a:rPr lang="en-US" altLang="ja-JP" dirty="0">
                <a:solidFill>
                  <a:srgbClr val="FF99CC"/>
                </a:solidFill>
              </a:rPr>
              <a:t>Disaster </a:t>
            </a:r>
            <a:r>
              <a:rPr lang="en-US" altLang="ja-JP" dirty="0" smtClean="0">
                <a:solidFill>
                  <a:srgbClr val="FF99CC"/>
                </a:solidFill>
              </a:rPr>
              <a:t>Research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4</a:t>
            </a:r>
            <a:r>
              <a:rPr lang="en-US" altLang="ja-JP" dirty="0" smtClean="0">
                <a:solidFill>
                  <a:srgbClr val="FF99CC"/>
                </a:solidFill>
              </a:rPr>
              <a:t>) Meteorological </a:t>
            </a:r>
            <a:r>
              <a:rPr lang="en-US" altLang="ja-JP" dirty="0">
                <a:solidFill>
                  <a:srgbClr val="FF99CC"/>
                </a:solidFill>
              </a:rPr>
              <a:t>Research </a:t>
            </a:r>
            <a:r>
              <a:rPr lang="en-US" altLang="ja-JP" dirty="0" smtClean="0">
                <a:solidFill>
                  <a:srgbClr val="FF99CC"/>
                </a:solidFill>
              </a:rPr>
              <a:t>Consortium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5</a:t>
            </a:r>
            <a:r>
              <a:rPr lang="en-US" altLang="ja-JP" dirty="0" smtClean="0">
                <a:solidFill>
                  <a:srgbClr val="FF99CC"/>
                </a:solidFill>
              </a:rPr>
              <a:t>) </a:t>
            </a:r>
            <a:r>
              <a:rPr lang="en-US" altLang="ja-JP" dirty="0">
                <a:solidFill>
                  <a:srgbClr val="FF99CC"/>
                </a:solidFill>
              </a:rPr>
              <a:t>Educational </a:t>
            </a:r>
            <a:r>
              <a:rPr lang="en-US" altLang="ja-JP" dirty="0" smtClean="0">
                <a:solidFill>
                  <a:srgbClr val="FF99CC"/>
                </a:solidFill>
              </a:rPr>
              <a:t>Activities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6</a:t>
            </a:r>
            <a:r>
              <a:rPr lang="en-US" altLang="ja-JP" dirty="0" smtClean="0">
                <a:solidFill>
                  <a:srgbClr val="FF99CC"/>
                </a:solidFill>
              </a:rPr>
              <a:t>) </a:t>
            </a:r>
            <a:r>
              <a:rPr lang="en-US" altLang="ja-JP" dirty="0" smtClean="0">
                <a:solidFill>
                  <a:srgbClr val="FF99CC"/>
                </a:solidFill>
              </a:rPr>
              <a:t>International </a:t>
            </a:r>
            <a:r>
              <a:rPr lang="en-US" altLang="ja-JP" dirty="0">
                <a:solidFill>
                  <a:srgbClr val="FF99CC"/>
                </a:solidFill>
              </a:rPr>
              <a:t>Academic </a:t>
            </a:r>
            <a:r>
              <a:rPr lang="en-US" altLang="ja-JP" dirty="0" smtClean="0">
                <a:solidFill>
                  <a:srgbClr val="FF99CC"/>
                </a:solidFill>
              </a:rPr>
              <a:t>Exchange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7</a:t>
            </a:r>
            <a:r>
              <a:rPr lang="en-US" altLang="ja-JP" dirty="0" smtClean="0">
                <a:solidFill>
                  <a:srgbClr val="FF99CC"/>
                </a:solidFill>
              </a:rPr>
              <a:t>) </a:t>
            </a:r>
            <a:r>
              <a:rPr lang="en-US" altLang="ja-JP" dirty="0" smtClean="0">
                <a:solidFill>
                  <a:srgbClr val="FF99CC"/>
                </a:solidFill>
              </a:rPr>
              <a:t>Web </a:t>
            </a:r>
            <a:r>
              <a:rPr lang="en-US" altLang="ja-JP" dirty="0">
                <a:solidFill>
                  <a:srgbClr val="FF99CC"/>
                </a:solidFill>
              </a:rPr>
              <a:t>Management and Information </a:t>
            </a:r>
            <a:r>
              <a:rPr lang="en-US" altLang="ja-JP" dirty="0" smtClean="0">
                <a:solidFill>
                  <a:srgbClr val="FF99CC"/>
                </a:solidFill>
              </a:rPr>
              <a:t>Technology </a:t>
            </a:r>
            <a:endParaRPr lang="en-US" altLang="ja-JP" dirty="0">
              <a:solidFill>
                <a:srgbClr val="FF99CC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8</a:t>
            </a:r>
            <a:r>
              <a:rPr lang="en-US" altLang="ja-JP" dirty="0" smtClean="0">
                <a:solidFill>
                  <a:srgbClr val="FF99CC"/>
                </a:solidFill>
              </a:rPr>
              <a:t>) </a:t>
            </a:r>
            <a:r>
              <a:rPr lang="en-US" altLang="ja-JP" dirty="0" smtClean="0">
                <a:solidFill>
                  <a:srgbClr val="FF99CC"/>
                </a:solidFill>
              </a:rPr>
              <a:t>Younger </a:t>
            </a:r>
            <a:r>
              <a:rPr lang="en-US" altLang="ja-JP" dirty="0">
                <a:solidFill>
                  <a:srgbClr val="FF99CC"/>
                </a:solidFill>
              </a:rPr>
              <a:t>Generation and </a:t>
            </a:r>
            <a:r>
              <a:rPr lang="en-US" altLang="ja-JP" dirty="0" smtClean="0">
                <a:solidFill>
                  <a:srgbClr val="FF99CC"/>
                </a:solidFill>
              </a:rPr>
              <a:t>Gender Equality </a:t>
            </a:r>
            <a:endParaRPr lang="en-US" altLang="ja-JP" dirty="0">
              <a:solidFill>
                <a:srgbClr val="FF99CC"/>
              </a:solidFill>
            </a:endParaRPr>
          </a:p>
          <a:p>
            <a:pPr marL="0" indent="0">
              <a:buNone/>
            </a:pPr>
            <a:r>
              <a:rPr lang="en-US" altLang="ja-JP" sz="2800" dirty="0" smtClean="0">
                <a:solidFill>
                  <a:schemeClr val="bg1"/>
                </a:solidFill>
              </a:rPr>
              <a:t>11 research groups on</a:t>
            </a:r>
            <a:endParaRPr lang="en-US" altLang="ja-JP" sz="28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</a:t>
            </a:r>
            <a:r>
              <a:rPr lang="en-US" altLang="ja-JP" dirty="0" err="1" smtClean="0">
                <a:solidFill>
                  <a:srgbClr val="FF99CC"/>
                </a:solidFill>
              </a:rPr>
              <a:t>mesometeorology</a:t>
            </a:r>
            <a:r>
              <a:rPr lang="en-US" altLang="ja-JP" dirty="0">
                <a:solidFill>
                  <a:srgbClr val="FF99CC"/>
                </a:solidFill>
              </a:rPr>
              <a:t>, </a:t>
            </a:r>
            <a:r>
              <a:rPr lang="en-US" altLang="ja-JP" dirty="0" smtClean="0">
                <a:solidFill>
                  <a:srgbClr val="FF99CC"/>
                </a:solidFill>
              </a:rPr>
              <a:t>  ozone,   land </a:t>
            </a:r>
            <a:r>
              <a:rPr lang="en-US" altLang="ja-JP" dirty="0">
                <a:solidFill>
                  <a:srgbClr val="FF99CC"/>
                </a:solidFill>
              </a:rPr>
              <a:t>processes</a:t>
            </a:r>
            <a:r>
              <a:rPr lang="en-US" altLang="ja-JP" dirty="0" smtClean="0">
                <a:solidFill>
                  <a:srgbClr val="FF99CC"/>
                </a:solidFill>
              </a:rPr>
              <a:t>,   polar/cold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>
                <a:solidFill>
                  <a:srgbClr val="FF99CC"/>
                </a:solidFill>
              </a:rPr>
              <a:t>	</a:t>
            </a:r>
            <a:r>
              <a:rPr lang="en-US" altLang="ja-JP" dirty="0" smtClean="0">
                <a:solidFill>
                  <a:srgbClr val="FF99CC"/>
                </a:solidFill>
              </a:rPr>
              <a:t>region,   </a:t>
            </a:r>
            <a:r>
              <a:rPr lang="en-US" altLang="ja-JP" dirty="0" err="1" smtClean="0">
                <a:solidFill>
                  <a:srgbClr val="FF99CC"/>
                </a:solidFill>
              </a:rPr>
              <a:t>nonhydrostatic</a:t>
            </a:r>
            <a:r>
              <a:rPr lang="en-US" altLang="ja-JP" dirty="0" smtClean="0">
                <a:solidFill>
                  <a:srgbClr val="FF99CC"/>
                </a:solidFill>
              </a:rPr>
              <a:t> </a:t>
            </a:r>
            <a:r>
              <a:rPr lang="en-US" altLang="ja-JP" dirty="0">
                <a:solidFill>
                  <a:srgbClr val="FF99CC"/>
                </a:solidFill>
              </a:rPr>
              <a:t>numerical models,   </a:t>
            </a:r>
            <a:r>
              <a:rPr lang="en-US" altLang="ja-JP" dirty="0" smtClean="0">
                <a:solidFill>
                  <a:srgbClr val="FF99CC"/>
                </a:solidFill>
              </a:rPr>
              <a:t>Earth obs.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>
                <a:solidFill>
                  <a:srgbClr val="FF99CC"/>
                </a:solidFill>
              </a:rPr>
              <a:t>	</a:t>
            </a:r>
            <a:r>
              <a:rPr lang="en-US" altLang="ja-JP" dirty="0" smtClean="0">
                <a:solidFill>
                  <a:srgbClr val="FF99CC"/>
                </a:solidFill>
              </a:rPr>
              <a:t>satellite</a:t>
            </a:r>
            <a:r>
              <a:rPr lang="en-US" altLang="ja-JP" dirty="0">
                <a:solidFill>
                  <a:srgbClr val="FF99CC"/>
                </a:solidFill>
              </a:rPr>
              <a:t>, </a:t>
            </a:r>
            <a:r>
              <a:rPr lang="en-US" altLang="ja-JP" dirty="0" smtClean="0">
                <a:solidFill>
                  <a:srgbClr val="FF99CC"/>
                </a:solidFill>
              </a:rPr>
              <a:t>  weather </a:t>
            </a:r>
            <a:r>
              <a:rPr lang="en-US" altLang="ja-JP" dirty="0">
                <a:solidFill>
                  <a:srgbClr val="FF99CC"/>
                </a:solidFill>
              </a:rPr>
              <a:t>forecast,   THORPEX, </a:t>
            </a:r>
            <a:r>
              <a:rPr lang="en-US" altLang="ja-JP" dirty="0" smtClean="0">
                <a:solidFill>
                  <a:srgbClr val="FF99CC"/>
                </a:solidFill>
              </a:rPr>
              <a:t>  aviation </a:t>
            </a:r>
            <a:r>
              <a:rPr lang="en-US" altLang="ja-JP" dirty="0">
                <a:solidFill>
                  <a:srgbClr val="FF99CC"/>
                </a:solidFill>
              </a:rPr>
              <a:t>weather</a:t>
            </a:r>
            <a:r>
              <a:rPr lang="en-US" altLang="ja-JP" dirty="0" smtClean="0">
                <a:solidFill>
                  <a:srgbClr val="FF99CC"/>
                </a:solidFill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dirty="0" smtClean="0">
                <a:solidFill>
                  <a:srgbClr val="FF99CC"/>
                </a:solidFill>
              </a:rPr>
              <a:t>	planetary </a:t>
            </a:r>
            <a:r>
              <a:rPr lang="en-US" altLang="ja-JP" dirty="0">
                <a:solidFill>
                  <a:srgbClr val="FF99CC"/>
                </a:solidFill>
              </a:rPr>
              <a:t>atmospheres</a:t>
            </a:r>
            <a:r>
              <a:rPr lang="en-US" altLang="ja-JP" dirty="0" smtClean="0">
                <a:solidFill>
                  <a:srgbClr val="FF99CC"/>
                </a:solidFill>
              </a:rPr>
              <a:t>,   long </a:t>
            </a:r>
            <a:r>
              <a:rPr lang="en-US" altLang="ja-JP" dirty="0">
                <a:solidFill>
                  <a:srgbClr val="FF99CC"/>
                </a:solidFill>
              </a:rPr>
              <a:t>range forecast 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124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yoden\Pictures\2007-\100PENTX20070927-20080327\IMGP18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4352" y="3068960"/>
            <a:ext cx="9036496" cy="792088"/>
          </a:xfrm>
          <a:prstGeom prst="rect">
            <a:avLst/>
          </a:prstGeom>
          <a:effectLst/>
        </p:spPr>
        <p:txBody>
          <a:bodyPr/>
          <a:lstStyle/>
          <a:p>
            <a:pPr algn="ctr">
              <a:lnSpc>
                <a:spcPct val="95000"/>
              </a:lnSpc>
              <a:defRPr/>
            </a:pPr>
            <a:r>
              <a:rPr lang="en-US" altLang="ja-JP" sz="3600" dirty="0" smtClean="0">
                <a:solidFill>
                  <a:srgbClr val="FFFFFF"/>
                </a:solidFill>
                <a:latin typeface="Arial" pitchFamily="34" charset="0"/>
                <a:ea typeface="Arial Unicode MS" pitchFamily="50" charset="-128"/>
                <a:cs typeface="Arial" pitchFamily="34" charset="0"/>
              </a:rPr>
              <a:t>Thank you !</a:t>
            </a:r>
            <a:endParaRPr lang="en-US" altLang="ja-JP" sz="2800" dirty="0">
              <a:solidFill>
                <a:srgbClr val="002060"/>
              </a:solidFill>
              <a:latin typeface="Arial" pitchFamily="34" charset="0"/>
              <a:ea typeface="Arial Unicode MS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1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1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標準デザイン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  <a:ea typeface="HGPｺﾞｼｯｸE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  <a:ea typeface="HGPｺﾞｼｯｸE" pitchFamily="50" charset="-128"/>
          </a:defRPr>
        </a:defPPr>
      </a:lstStyle>
    </a:lnDef>
  </a:objectDefaults>
  <a:extraClrSchemeLst>
    <a:extraClrScheme>
      <a:clrScheme name="1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標準デザイン">
  <a:themeElements>
    <a:clrScheme name="1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標準デザイン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  <a:ea typeface="HGPｺﾞｼｯｸE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  <a:ea typeface="HGPｺﾞｼｯｸE" pitchFamily="50" charset="-128"/>
          </a:defRPr>
        </a:defPPr>
      </a:lstStyle>
    </a:lnDef>
  </a:objectDefaults>
  <a:extraClrSchemeLst>
    <a:extraClrScheme>
      <a:clrScheme name="1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6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6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デザインの設定">
  <a:themeElements>
    <a:clrScheme name="デザインの設定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デザインの設定">
      <a:majorFont>
        <a:latin typeface="Tahoma"/>
        <a:ea typeface="ＭＳ Ｐゴシック"/>
        <a:cs typeface="Tahoma"/>
      </a:majorFont>
      <a:minorFont>
        <a:latin typeface="Tahoma"/>
        <a:ea typeface="ＭＳ Ｐゴシック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6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6" charset="0"/>
            <a:ea typeface="ＭＳ Ｐゴシック" charset="-128"/>
          </a:defRPr>
        </a:defPPr>
      </a:lstStyle>
    </a:ln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16578</TotalTime>
  <Words>246</Words>
  <Application>Microsoft Office PowerPoint</Application>
  <PresentationFormat>画面に合わせる (4:3)</PresentationFormat>
  <Paragraphs>141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5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標準デザイン</vt:lpstr>
      <vt:lpstr>1_標準デザイン</vt:lpstr>
      <vt:lpstr>2_標準デザイン</vt:lpstr>
      <vt:lpstr>Default Design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kohmasa</dc:creator>
  <cp:lastModifiedBy>yoden</cp:lastModifiedBy>
  <cp:revision>156</cp:revision>
  <dcterms:created xsi:type="dcterms:W3CDTF">2009-03-24T19:08:11Z</dcterms:created>
  <dcterms:modified xsi:type="dcterms:W3CDTF">2013-09-12T11:09:59Z</dcterms:modified>
</cp:coreProperties>
</file>