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71" r:id="rId4"/>
    <p:sldId id="272" r:id="rId5"/>
    <p:sldId id="258" r:id="rId6"/>
    <p:sldId id="276" r:id="rId7"/>
    <p:sldId id="259" r:id="rId8"/>
    <p:sldId id="277" r:id="rId9"/>
    <p:sldId id="260" r:id="rId10"/>
    <p:sldId id="275" r:id="rId11"/>
    <p:sldId id="267" r:id="rId12"/>
    <p:sldId id="268" r:id="rId13"/>
    <p:sldId id="265" r:id="rId14"/>
    <p:sldId id="263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6453E-A947-42BA-8A13-E681173DBDE0}" type="datetimeFigureOut">
              <a:rPr lang="en-PH" smtClean="0"/>
              <a:t>9/13/2013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15655-A9D0-4796-8097-0401F4EE51B4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3802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Rectangl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B85121-2E2A-4925-8DDC-257E7C2FC6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C9984-67E3-43A6-8968-6D16254599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2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5B782-57EF-41A6-BB6F-E2B986D285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41212-A511-4051-AF48-F45E643191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9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C9984-67E3-43A6-8968-6D16254599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27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35D86-37BA-4981-9F58-1FDE05684E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99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A48CA-9CBC-4C94-B410-E50434CAA0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47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F3FC5-6878-40A0-8879-45C7FC072B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63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12DE3-8935-4B99-8C84-6AA79F263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15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AB8C4-3C74-48D3-8C6F-0E27E7C98C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1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CC824-EA05-4956-8253-AA518DE92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41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02D0B-4660-47F5-833C-545BFC7C40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35D86-37BA-4981-9F58-1FDE05684E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55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0D21-F37F-4F66-B131-477910EB0F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18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5B782-57EF-41A6-BB6F-E2B986D285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0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41212-A511-4051-AF48-F45E643191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51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609600"/>
            <a:ext cx="8074152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4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8233-8D1D-4702-B510-255B1EC01676}" type="datetime1">
              <a:rPr lang="en-US"/>
              <a:pPr>
                <a:defRPr/>
              </a:pPr>
              <a:t>9/13/2013</a:t>
            </a:fld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455FA-DFBF-4018-9B53-47A6A2716A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6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A48CA-9CBC-4C94-B410-E50434CAA0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1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F3FC5-6878-40A0-8879-45C7FC072B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2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12DE3-8935-4B99-8C84-6AA79F263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2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AB8C4-3C74-48D3-8C6F-0E27E7C98C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3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CC824-EA05-4956-8253-AA518DE92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7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02D0B-4660-47F5-833C-545BFC7C40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95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0D21-F37F-4F66-B131-477910EB0F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6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E4C4B1-B193-4513-AA0B-A8358E43360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2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E4C4B1-B193-4513-AA0B-A8358E43360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6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05000"/>
            <a:ext cx="9144000" cy="1828800"/>
          </a:xfrm>
          <a:solidFill>
            <a:srgbClr val="99FFCC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b="1" dirty="0">
                <a:solidFill>
                  <a:srgbClr val="000099"/>
                </a:solidFill>
              </a:rPr>
              <a:t>The Philippine Meteorological Society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33799"/>
            <a:ext cx="9144000" cy="1277541"/>
          </a:xfrm>
          <a:solidFill>
            <a:srgbClr val="00CC66">
              <a:alpha val="88000"/>
            </a:srgbClr>
          </a:solidFill>
          <a:ln>
            <a:solidFill>
              <a:srgbClr val="33CC33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en-US" sz="2000" b="1" dirty="0">
              <a:solidFill>
                <a:srgbClr val="00006C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cap="all" dirty="0">
                <a:solidFill>
                  <a:schemeClr val="tx2"/>
                </a:solidFill>
              </a:rPr>
              <a:t>Esperanza O. </a:t>
            </a:r>
            <a:r>
              <a:rPr lang="en-US" sz="2400" b="1" cap="all" dirty="0" err="1" smtClean="0">
                <a:solidFill>
                  <a:schemeClr val="tx2"/>
                </a:solidFill>
              </a:rPr>
              <a:t>Cayanan</a:t>
            </a:r>
            <a:endParaRPr lang="en-US" sz="2400" b="1" cap="all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2"/>
                </a:solidFill>
              </a:rPr>
              <a:t>President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2054" name="Picture 1" descr="pms logo new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5011341"/>
            <a:ext cx="9144000" cy="1846659"/>
          </a:xfrm>
          <a:prstGeom prst="rect">
            <a:avLst/>
          </a:prstGeom>
          <a:solidFill>
            <a:srgbClr val="009A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PH" sz="2400" b="1" dirty="0">
                <a:solidFill>
                  <a:srgbClr val="000066"/>
                </a:solidFill>
              </a:rPr>
              <a:t>The Third Global Meeting (GM3) of the</a:t>
            </a: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PH" sz="2400" b="1" dirty="0">
                <a:solidFill>
                  <a:srgbClr val="000066"/>
                </a:solidFill>
              </a:rPr>
              <a:t>International Forum of Meteorological Societies (IFMS)</a:t>
            </a: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PH" sz="2400" b="1" dirty="0">
                <a:solidFill>
                  <a:srgbClr val="000066"/>
                </a:solidFill>
              </a:rPr>
              <a:t>12 to 13 September 2013</a:t>
            </a: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PH" sz="2400" b="1" dirty="0">
                <a:solidFill>
                  <a:srgbClr val="000066"/>
                </a:solidFill>
              </a:rPr>
              <a:t>Reading, UK</a:t>
            </a:r>
            <a:endParaRPr lang="en-US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18" y="3792219"/>
            <a:ext cx="4598672" cy="30657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0480" y="3792219"/>
            <a:ext cx="4570096" cy="3046731"/>
            <a:chOff x="-30480" y="3792219"/>
            <a:chExt cx="4570096" cy="30467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" y="3792219"/>
              <a:ext cx="4570096" cy="304673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3000" y="6199108"/>
              <a:ext cx="2590800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PH" dirty="0" smtClean="0"/>
                <a:t>Foreign guest lecturers</a:t>
              </a:r>
              <a:endParaRPr lang="en-PH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05790" y="-76200"/>
            <a:ext cx="5910263" cy="4035640"/>
            <a:chOff x="1169670" y="2438400"/>
            <a:chExt cx="6443663" cy="4292600"/>
          </a:xfrm>
        </p:grpSpPr>
        <p:sp>
          <p:nvSpPr>
            <p:cNvPr id="5" name="TextBox 4"/>
            <p:cNvSpPr txBox="1"/>
            <p:nvPr/>
          </p:nvSpPr>
          <p:spPr>
            <a:xfrm>
              <a:off x="2819400" y="5943600"/>
              <a:ext cx="1720216" cy="38100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PH" dirty="0" smtClean="0"/>
                <a:t>Open Forum</a:t>
              </a:r>
              <a:endParaRPr lang="en-PH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670" y="2438400"/>
              <a:ext cx="6443663" cy="429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 descr="C:\Users\espie\Documents\pms-8th convention\PMS\pictures\Rea_9999_3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53" y="0"/>
            <a:ext cx="5939163" cy="39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47471"/>
            <a:ext cx="8707598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PH" sz="2400" b="1" dirty="0" smtClean="0"/>
              <a:t>Awarding of certificates of appreciation to special persons w/ significant contribution for the promotion of Meteorology in the </a:t>
            </a:r>
            <a:r>
              <a:rPr lang="en-PH" sz="2400" b="1" dirty="0" err="1" smtClean="0"/>
              <a:t>Phils</a:t>
            </a:r>
            <a:r>
              <a:rPr lang="en-PH" sz="2400" b="1" dirty="0" smtClean="0"/>
              <a:t>.</a:t>
            </a:r>
            <a:endParaRPr lang="en-PH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82789" y="1638300"/>
            <a:ext cx="9061211" cy="4583847"/>
            <a:chOff x="201930" y="1367969"/>
            <a:chExt cx="9061211" cy="458384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" r="8514" b="9744"/>
            <a:stretch/>
          </p:blipFill>
          <p:spPr bwMode="auto">
            <a:xfrm>
              <a:off x="5194061" y="1367969"/>
              <a:ext cx="4069080" cy="4583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1930" y="1611630"/>
              <a:ext cx="42775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PH" sz="2200" b="1" dirty="0" smtClean="0"/>
                <a:t>Cong. Angelo </a:t>
              </a:r>
              <a:r>
                <a:rPr lang="en-PH" sz="2200" b="1" dirty="0" err="1" smtClean="0"/>
                <a:t>Palmones</a:t>
              </a:r>
              <a:r>
                <a:rPr lang="en-PH" sz="2200" b="1" dirty="0" smtClean="0"/>
                <a:t> – bill on B.S. Meteorology in Philippines</a:t>
              </a:r>
              <a:endParaRPr lang="en-PH" sz="22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156" y="1600200"/>
            <a:ext cx="8996644" cy="5265420"/>
            <a:chOff x="58695" y="1371600"/>
            <a:chExt cx="8996644" cy="52654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0" t="13625" r="34000"/>
            <a:stretch/>
          </p:blipFill>
          <p:spPr>
            <a:xfrm>
              <a:off x="5072141" y="1371600"/>
              <a:ext cx="3983198" cy="526542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695" y="2890451"/>
              <a:ext cx="5046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PH" sz="2200" b="1" dirty="0" err="1" smtClean="0"/>
                <a:t>Mr.</a:t>
              </a:r>
              <a:r>
                <a:rPr lang="en-PH" sz="2200" b="1" dirty="0" smtClean="0"/>
                <a:t> Claro Doctor – pioneer Board of Director, one of the founders of PMS</a:t>
              </a:r>
              <a:endParaRPr lang="en-PH" sz="22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5331" y="1676400"/>
            <a:ext cx="8723869" cy="5638800"/>
            <a:chOff x="115331" y="1676400"/>
            <a:chExt cx="8723869" cy="5638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" t="8037" r="20742" b="-8037"/>
            <a:stretch/>
          </p:blipFill>
          <p:spPr bwMode="auto">
            <a:xfrm>
              <a:off x="5191999" y="1676400"/>
              <a:ext cx="3647201" cy="563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5331" y="4530804"/>
              <a:ext cx="470293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PH" sz="2200" b="1" dirty="0" err="1" smtClean="0"/>
                <a:t>Dr.</a:t>
              </a:r>
              <a:r>
                <a:rPr lang="en-PH" sz="2200" b="1" dirty="0" smtClean="0"/>
                <a:t> Susan </a:t>
              </a:r>
              <a:r>
                <a:rPr lang="en-PH" sz="2200" b="1" dirty="0" err="1" smtClean="0"/>
                <a:t>Espinueva</a:t>
              </a:r>
              <a:r>
                <a:rPr lang="en-PH" sz="2200" b="1" dirty="0" smtClean="0"/>
                <a:t> –  excellent leadership as PMS President for 3 terms</a:t>
              </a:r>
              <a:endParaRPr lang="en-PH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773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315200" y="6019800"/>
            <a:ext cx="1295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292" name="Picture 1" descr="pms logo new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1295400" y="304800"/>
            <a:ext cx="7162800" cy="685800"/>
          </a:xfrm>
          <a:solidFill>
            <a:srgbClr val="04A82B"/>
          </a:solidFill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600" dirty="0" smtClean="0"/>
              <a:t> CHALLENGES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00" y="1524000"/>
            <a:ext cx="73914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tabLst>
                <a:tab pos="457200" algn="l"/>
              </a:tabLst>
              <a:defRPr/>
            </a:pPr>
            <a:endParaRPr lang="en-US" sz="2000" dirty="0">
              <a:latin typeface="+mn-lt"/>
              <a:cs typeface="+mn-cs"/>
            </a:endParaRPr>
          </a:p>
          <a:p>
            <a:pPr marL="739775" indent="-282575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Preserve/keep up the </a:t>
            </a:r>
            <a:r>
              <a:rPr lang="en-US" sz="2400" dirty="0" smtClean="0"/>
              <a:t>dignity/integrity </a:t>
            </a:r>
            <a:r>
              <a:rPr lang="en-US" sz="2400" dirty="0" smtClean="0"/>
              <a:t>and boost the morale of Filipino Meteorologists</a:t>
            </a:r>
            <a:endParaRPr lang="en-US" sz="2400" dirty="0">
              <a:latin typeface="+mn-lt"/>
              <a:cs typeface="+mn-cs"/>
            </a:endParaRPr>
          </a:p>
          <a:p>
            <a:pPr marL="739775" indent="-282575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n-lt"/>
              </a:rPr>
              <a:t>Promote awareness and education campaign on the changing extreme weather events</a:t>
            </a:r>
            <a:endParaRPr lang="en-US" sz="2400" dirty="0">
              <a:latin typeface="+mn-lt"/>
            </a:endParaRPr>
          </a:p>
          <a:p>
            <a:pPr marL="739775" indent="-282575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PMS Publication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42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1" descr="pms logo new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" y="228600"/>
            <a:ext cx="762000" cy="762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10282" y="1371600"/>
            <a:ext cx="7871718" cy="43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95288" indent="-395288">
              <a:defRPr>
                <a:solidFill>
                  <a:schemeClr val="tx1"/>
                </a:solidFill>
                <a:latin typeface="Arial" charset="0"/>
              </a:defRPr>
            </a:lvl1pPr>
            <a:lvl2pPr marL="5095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  <a:buFont typeface="Arial" pitchFamily="34" charset="0"/>
              <a:buChar char="•"/>
            </a:pPr>
            <a:r>
              <a:rPr lang="en-PH" sz="2200" dirty="0" smtClean="0">
                <a:solidFill>
                  <a:srgbClr val="000000"/>
                </a:solidFill>
              </a:rPr>
              <a:t>Conduct of </a:t>
            </a:r>
            <a:r>
              <a:rPr lang="en-PH" sz="2200" dirty="0" smtClean="0">
                <a:solidFill>
                  <a:srgbClr val="000000"/>
                </a:solidFill>
              </a:rPr>
              <a:t>international Meteorological </a:t>
            </a:r>
            <a:r>
              <a:rPr lang="en-PH" sz="2200" dirty="0">
                <a:solidFill>
                  <a:srgbClr val="000000"/>
                </a:solidFill>
              </a:rPr>
              <a:t>Hydrological </a:t>
            </a:r>
            <a:r>
              <a:rPr lang="en-PH" sz="2200" dirty="0" smtClean="0">
                <a:solidFill>
                  <a:srgbClr val="000000"/>
                </a:solidFill>
              </a:rPr>
              <a:t>Convention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  <a:buFont typeface="Arial" pitchFamily="34" charset="0"/>
              <a:buChar char="•"/>
            </a:pPr>
            <a:r>
              <a:rPr lang="en-PH" sz="2200" dirty="0" smtClean="0">
                <a:solidFill>
                  <a:srgbClr val="000000"/>
                </a:solidFill>
              </a:rPr>
              <a:t>Update/upgrade </a:t>
            </a:r>
            <a:r>
              <a:rPr lang="en-PH" sz="2200" dirty="0" smtClean="0">
                <a:solidFill>
                  <a:srgbClr val="000000"/>
                </a:solidFill>
              </a:rPr>
              <a:t>of the PMS Website 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  <a:buFont typeface="Arial" pitchFamily="34" charset="0"/>
              <a:buChar char="•"/>
            </a:pPr>
            <a:r>
              <a:rPr lang="en-PH" sz="2200" dirty="0" smtClean="0">
                <a:solidFill>
                  <a:srgbClr val="000000"/>
                </a:solidFill>
              </a:rPr>
              <a:t>Enhance collaboration and linkages with other national and international institutions/organization</a:t>
            </a:r>
          </a:p>
          <a:p>
            <a:pPr marL="685800" indent="-6858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</a:pPr>
            <a:r>
              <a:rPr lang="en-PH" sz="2200" dirty="0">
                <a:solidFill>
                  <a:srgbClr val="000000"/>
                </a:solidFill>
              </a:rPr>
              <a:t> </a:t>
            </a:r>
            <a:r>
              <a:rPr lang="en-PH" sz="2200" dirty="0" smtClean="0">
                <a:solidFill>
                  <a:srgbClr val="000000"/>
                </a:solidFill>
              </a:rPr>
              <a:t>    - NGCP STAR project, Greenpeace research project</a:t>
            </a:r>
          </a:p>
          <a:p>
            <a:pPr marL="685800" indent="-6858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</a:pPr>
            <a:r>
              <a:rPr lang="en-PH" sz="2200" dirty="0">
                <a:solidFill>
                  <a:srgbClr val="000000"/>
                </a:solidFill>
              </a:rPr>
              <a:t> </a:t>
            </a:r>
            <a:r>
              <a:rPr lang="en-PH" sz="2200" dirty="0" smtClean="0">
                <a:solidFill>
                  <a:srgbClr val="000000"/>
                </a:solidFill>
              </a:rPr>
              <a:t>    - JAMSTEC projects: Lightning observations, AWS Stns. in </a:t>
            </a:r>
            <a:r>
              <a:rPr lang="en-PH" sz="2200" dirty="0" err="1" smtClean="0">
                <a:solidFill>
                  <a:srgbClr val="000000"/>
                </a:solidFill>
              </a:rPr>
              <a:t>Daet</a:t>
            </a:r>
            <a:r>
              <a:rPr lang="en-PH" sz="2200" dirty="0" smtClean="0">
                <a:solidFill>
                  <a:srgbClr val="000000"/>
                </a:solidFill>
              </a:rPr>
              <a:t> &amp; </a:t>
            </a:r>
            <a:r>
              <a:rPr lang="en-PH" sz="2200" dirty="0" err="1" smtClean="0">
                <a:solidFill>
                  <a:srgbClr val="000000"/>
                </a:solidFill>
              </a:rPr>
              <a:t>Laoag</a:t>
            </a:r>
            <a:endParaRPr lang="en-PH" sz="2200" dirty="0" smtClean="0">
              <a:solidFill>
                <a:srgbClr val="000000"/>
              </a:solidFill>
            </a:endParaRPr>
          </a:p>
          <a:p>
            <a:pPr marL="685800" indent="-6858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</a:pPr>
            <a:r>
              <a:rPr lang="en-PH" sz="2200" dirty="0">
                <a:solidFill>
                  <a:srgbClr val="000000"/>
                </a:solidFill>
              </a:rPr>
              <a:t> </a:t>
            </a:r>
            <a:r>
              <a:rPr lang="en-PH" sz="2200" dirty="0" smtClean="0">
                <a:solidFill>
                  <a:srgbClr val="000000"/>
                </a:solidFill>
              </a:rPr>
              <a:t>    - Philippine Climate Change Commission on Twin Phoenix Project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6" name="Text Placeholder 20"/>
          <p:cNvSpPr txBox="1">
            <a:spLocks/>
          </p:cNvSpPr>
          <p:nvPr/>
        </p:nvSpPr>
        <p:spPr>
          <a:xfrm>
            <a:off x="1219200" y="314414"/>
            <a:ext cx="7162800" cy="685800"/>
          </a:xfrm>
          <a:prstGeom prst="rect">
            <a:avLst/>
          </a:prstGeom>
          <a:solidFill>
            <a:srgbClr val="04A82B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 smtClean="0">
                <a:solidFill>
                  <a:schemeClr val="bg1"/>
                </a:solidFill>
              </a:rPr>
              <a:t> WAY FORWARD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1" descr="pms logo new copy"/>
          <p:cNvPicPr>
            <a:picLocks noChangeAspect="1" noChangeArrowheads="1"/>
          </p:cNvPicPr>
          <p:nvPr/>
        </p:nvPicPr>
        <p:blipFill>
          <a:blip r:embed="rId2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96340"/>
            <a:ext cx="3950970" cy="395097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1066800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THE PHILIPPINE METEOROLOGICAL SOCIETY, INC. (PMS)</a:t>
            </a:r>
          </a:p>
        </p:txBody>
      </p:sp>
      <p:sp>
        <p:nvSpPr>
          <p:cNvPr id="5" name="WordArt 17"/>
          <p:cNvSpPr>
            <a:spLocks noChangeArrowheads="1" noChangeShapeType="1" noTextEdit="1"/>
          </p:cNvSpPr>
          <p:nvPr/>
        </p:nvSpPr>
        <p:spPr bwMode="auto">
          <a:xfrm>
            <a:off x="464820" y="4808220"/>
            <a:ext cx="8458200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78315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PH" sz="32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Mabuhay!</a:t>
            </a:r>
          </a:p>
        </p:txBody>
      </p:sp>
    </p:spTree>
    <p:extLst>
      <p:ext uri="{BB962C8B-B14F-4D97-AF65-F5344CB8AC3E}">
        <p14:creationId xmlns:p14="http://schemas.microsoft.com/office/powerpoint/2010/main" val="368240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00B050"/>
          </a:solidFill>
        </p:spPr>
        <p:txBody>
          <a:bodyPr/>
          <a:lstStyle/>
          <a:p>
            <a:r>
              <a:rPr lang="en-PH" dirty="0" smtClean="0"/>
              <a:t>OUTLINE</a:t>
            </a:r>
            <a:endParaRPr lang="en-P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52600"/>
            <a:ext cx="5410200" cy="4525963"/>
          </a:xfrm>
        </p:spPr>
        <p:txBody>
          <a:bodyPr/>
          <a:lstStyle/>
          <a:p>
            <a:r>
              <a:rPr lang="en-PH" dirty="0" smtClean="0"/>
              <a:t>PMS </a:t>
            </a:r>
            <a:r>
              <a:rPr lang="en-PH" dirty="0"/>
              <a:t>in a Nutshell</a:t>
            </a:r>
          </a:p>
          <a:p>
            <a:r>
              <a:rPr lang="en-PH" dirty="0"/>
              <a:t>Activities</a:t>
            </a:r>
          </a:p>
          <a:p>
            <a:r>
              <a:rPr lang="en-PH" dirty="0"/>
              <a:t>Challenges</a:t>
            </a:r>
          </a:p>
          <a:p>
            <a:r>
              <a:rPr lang="en-PH" dirty="0" smtClean="0"/>
              <a:t> Way Forward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036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en-PH" dirty="0" smtClean="0"/>
              <a:t>PMS in a Nutshell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H" dirty="0" smtClean="0"/>
              <a:t>Is a non-stock, non-profit organization which aims to promote meteorology as a science and a profession</a:t>
            </a:r>
          </a:p>
          <a:p>
            <a:r>
              <a:rPr lang="en-PH" dirty="0" smtClean="0"/>
              <a:t>Established in 1952 by weather forecasters of the Philippine Weather Bureau</a:t>
            </a:r>
          </a:p>
          <a:p>
            <a:r>
              <a:rPr lang="en-PH" dirty="0" smtClean="0"/>
              <a:t>Managed by nine (9) member Board of Trustees</a:t>
            </a:r>
          </a:p>
          <a:p>
            <a:r>
              <a:rPr lang="en-PH" dirty="0" smtClean="0"/>
              <a:t>With current membership of 279 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8018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1" descr="pms logo new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"/>
            <a:ext cx="762000" cy="762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2251590"/>
            <a:ext cx="8686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95288" indent="-395288">
              <a:defRPr>
                <a:solidFill>
                  <a:schemeClr val="tx1"/>
                </a:solidFill>
                <a:latin typeface="Arial" charset="0"/>
              </a:defRPr>
            </a:lvl1pPr>
            <a:lvl2pPr marL="5095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Seminar</a:t>
            </a:r>
            <a:r>
              <a:rPr lang="en-PH" sz="2200" dirty="0" smtClean="0">
                <a:solidFill>
                  <a:srgbClr val="000000"/>
                </a:solidFill>
              </a:rPr>
              <a:t>/workshop </a:t>
            </a:r>
            <a:r>
              <a:rPr lang="en-PH" sz="2200" dirty="0">
                <a:solidFill>
                  <a:srgbClr val="000000"/>
                </a:solidFill>
              </a:rPr>
              <a:t>for science teachers entitled </a:t>
            </a:r>
            <a:r>
              <a:rPr lang="en-PH" sz="2200" b="1" dirty="0">
                <a:solidFill>
                  <a:srgbClr val="000000"/>
                </a:solidFill>
              </a:rPr>
              <a:t>“Understanding Weather, Floods and Climate Change” </a:t>
            </a:r>
            <a:r>
              <a:rPr lang="en-PH" sz="2200" dirty="0">
                <a:solidFill>
                  <a:srgbClr val="000000"/>
                </a:solidFill>
              </a:rPr>
              <a:t>on June 22, </a:t>
            </a:r>
            <a:r>
              <a:rPr lang="en-PH" sz="2200" dirty="0" smtClean="0">
                <a:solidFill>
                  <a:srgbClr val="000000"/>
                </a:solidFill>
              </a:rPr>
              <a:t>2012 as part of the celebration </a:t>
            </a:r>
            <a:r>
              <a:rPr lang="en-PH" sz="2200" dirty="0">
                <a:solidFill>
                  <a:srgbClr val="000000"/>
                </a:solidFill>
              </a:rPr>
              <a:t>of the </a:t>
            </a:r>
            <a:r>
              <a:rPr lang="en-PH" sz="2200" b="1" i="1" dirty="0">
                <a:solidFill>
                  <a:srgbClr val="000000"/>
                </a:solidFill>
              </a:rPr>
              <a:t>National Typhoon and Flood Awareness </a:t>
            </a:r>
            <a:r>
              <a:rPr lang="en-PH" sz="2200" b="1" i="1" dirty="0" smtClean="0">
                <a:solidFill>
                  <a:srgbClr val="000000"/>
                </a:solidFill>
              </a:rPr>
              <a:t>Week</a:t>
            </a:r>
            <a:endParaRPr lang="en-US" sz="2200" b="1" i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F:\PMS Seminar\Teachers Seminar-June20'12\DSC039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6"/>
          <a:stretch/>
        </p:blipFill>
        <p:spPr bwMode="auto">
          <a:xfrm>
            <a:off x="2141860" y="2251590"/>
            <a:ext cx="5622280" cy="324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0"/>
          <p:cNvSpPr txBox="1">
            <a:spLocks/>
          </p:cNvSpPr>
          <p:nvPr/>
        </p:nvSpPr>
        <p:spPr>
          <a:xfrm>
            <a:off x="1066800" y="304800"/>
            <a:ext cx="7772400" cy="685800"/>
          </a:xfrm>
          <a:prstGeom prst="rect">
            <a:avLst/>
          </a:prstGeom>
          <a:solidFill>
            <a:srgbClr val="04A82B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0000"/>
                </a:solidFill>
              </a:rPr>
              <a:t> </a:t>
            </a:r>
            <a:r>
              <a:rPr lang="en-US" sz="2800" b="1" kern="0" dirty="0">
                <a:solidFill>
                  <a:srgbClr val="000000"/>
                </a:solidFill>
              </a:rPr>
              <a:t>Highlights of </a:t>
            </a:r>
            <a:r>
              <a:rPr lang="en-US" sz="2800" b="1" kern="0" dirty="0" smtClean="0">
                <a:solidFill>
                  <a:srgbClr val="000000"/>
                </a:solidFill>
              </a:rPr>
              <a:t>Activities: 2012- 2013</a:t>
            </a:r>
            <a:endParaRPr lang="en-US" sz="3600" b="1" kern="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45542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 smtClean="0"/>
              <a:t>Conduct of Seminars/workshops</a:t>
            </a:r>
            <a:endParaRPr lang="en-PH" sz="3200" b="1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" y="4495800"/>
            <a:ext cx="866394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95288" indent="-395288">
              <a:defRPr>
                <a:solidFill>
                  <a:schemeClr val="tx1"/>
                </a:solidFill>
                <a:latin typeface="Arial" charset="0"/>
              </a:defRPr>
            </a:lvl1pPr>
            <a:lvl2pPr marL="5095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Seminar</a:t>
            </a:r>
            <a:r>
              <a:rPr lang="en-PH" sz="2200" dirty="0" smtClean="0">
                <a:solidFill>
                  <a:srgbClr val="000000"/>
                </a:solidFill>
              </a:rPr>
              <a:t> </a:t>
            </a:r>
            <a:r>
              <a:rPr lang="en-PH" sz="2200" dirty="0">
                <a:solidFill>
                  <a:srgbClr val="000000"/>
                </a:solidFill>
              </a:rPr>
              <a:t>for </a:t>
            </a:r>
            <a:r>
              <a:rPr lang="en-PH" sz="2200" dirty="0" smtClean="0">
                <a:solidFill>
                  <a:srgbClr val="000000"/>
                </a:solidFill>
              </a:rPr>
              <a:t>NMHS administrative &amp; technical support staff on new  </a:t>
            </a:r>
            <a:r>
              <a:rPr lang="en-PH" sz="2200" b="1" dirty="0" smtClean="0">
                <a:solidFill>
                  <a:srgbClr val="000000"/>
                </a:solidFill>
              </a:rPr>
              <a:t>“Rainfall Warning System in the Philippines” </a:t>
            </a:r>
            <a:r>
              <a:rPr lang="en-PH" sz="2200" dirty="0">
                <a:solidFill>
                  <a:srgbClr val="000000"/>
                </a:solidFill>
              </a:rPr>
              <a:t>on June </a:t>
            </a:r>
            <a:r>
              <a:rPr lang="en-PH" sz="2200" dirty="0" smtClean="0">
                <a:solidFill>
                  <a:srgbClr val="000000"/>
                </a:solidFill>
              </a:rPr>
              <a:t>21, 2013 as part of the celebration </a:t>
            </a:r>
            <a:r>
              <a:rPr lang="en-PH" sz="2200" dirty="0">
                <a:solidFill>
                  <a:srgbClr val="000000"/>
                </a:solidFill>
              </a:rPr>
              <a:t>of the </a:t>
            </a:r>
            <a:r>
              <a:rPr lang="en-PH" sz="2200" b="1" i="1" dirty="0">
                <a:solidFill>
                  <a:srgbClr val="000000"/>
                </a:solidFill>
              </a:rPr>
              <a:t>National Typhoon and Flood Awareness </a:t>
            </a:r>
            <a:r>
              <a:rPr lang="en-PH" sz="2200" b="1" i="1" dirty="0" smtClean="0">
                <a:solidFill>
                  <a:srgbClr val="000000"/>
                </a:solidFill>
              </a:rPr>
              <a:t>Week</a:t>
            </a:r>
            <a:endParaRPr lang="en-US" sz="2200" b="1" i="1" dirty="0">
              <a:solidFill>
                <a:srgbClr val="000000"/>
              </a:solidFill>
            </a:endParaRPr>
          </a:p>
        </p:txBody>
      </p:sp>
      <p:pic>
        <p:nvPicPr>
          <p:cNvPr id="2050" name="Picture 2" descr="E:\RWS-seminar-june'13\group-pi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34186" r="14584" b="22994"/>
          <a:stretch/>
        </p:blipFill>
        <p:spPr bwMode="auto">
          <a:xfrm>
            <a:off x="22860" y="2910809"/>
            <a:ext cx="9165301" cy="316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1" descr="pms logo new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" y="228600"/>
            <a:ext cx="762000" cy="762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17902" y="1295400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95288" indent="-395288">
              <a:defRPr>
                <a:solidFill>
                  <a:schemeClr val="tx1"/>
                </a:solidFill>
                <a:latin typeface="Arial" charset="0"/>
              </a:defRPr>
            </a:lvl1pPr>
            <a:lvl2pPr marL="5095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  <a:buFont typeface="Arial" pitchFamily="34" charset="0"/>
              <a:buChar char="•"/>
            </a:pPr>
            <a:r>
              <a:rPr lang="en-PH" sz="2400" dirty="0" smtClean="0">
                <a:solidFill>
                  <a:srgbClr val="000000"/>
                </a:solidFill>
              </a:rPr>
              <a:t>Conducted in cooperation w/ PAGASA </a:t>
            </a:r>
            <a:r>
              <a:rPr lang="en-PH" sz="2400" dirty="0" smtClean="0">
                <a:solidFill>
                  <a:srgbClr val="000000"/>
                </a:solidFill>
              </a:rPr>
              <a:t>the Technical Symposium during the celebration of the 2013 World and National Meteorological Day on March 21, 2013.</a:t>
            </a:r>
          </a:p>
        </p:txBody>
      </p:sp>
      <p:sp>
        <p:nvSpPr>
          <p:cNvPr id="5" name="Text Placeholder 20"/>
          <p:cNvSpPr txBox="1">
            <a:spLocks/>
          </p:cNvSpPr>
          <p:nvPr/>
        </p:nvSpPr>
        <p:spPr>
          <a:xfrm>
            <a:off x="990600" y="304800"/>
            <a:ext cx="8001000" cy="685800"/>
          </a:xfrm>
          <a:prstGeom prst="rect">
            <a:avLst/>
          </a:prstGeom>
          <a:solidFill>
            <a:srgbClr val="04A82B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0000"/>
                </a:solidFill>
              </a:rPr>
              <a:t> </a:t>
            </a:r>
            <a:r>
              <a:rPr lang="en-US" sz="2800" b="1" kern="0" dirty="0">
                <a:solidFill>
                  <a:srgbClr val="000000"/>
                </a:solidFill>
              </a:rPr>
              <a:t>Highlights of Activities: </a:t>
            </a:r>
            <a:r>
              <a:rPr lang="en-US" sz="2800" b="1" kern="0" dirty="0" smtClean="0">
                <a:solidFill>
                  <a:srgbClr val="000000"/>
                </a:solidFill>
              </a:rPr>
              <a:t>2012 - </a:t>
            </a:r>
            <a:r>
              <a:rPr lang="en-US" sz="2800" b="1" kern="0" dirty="0">
                <a:solidFill>
                  <a:srgbClr val="000000"/>
                </a:solidFill>
              </a:rPr>
              <a:t>2013</a:t>
            </a:r>
            <a:endParaRPr lang="en-US" sz="3600" b="1" kern="0" dirty="0">
              <a:solidFill>
                <a:srgbClr val="00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0282" y="2738735"/>
            <a:ext cx="838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95288" indent="-395288">
              <a:defRPr>
                <a:solidFill>
                  <a:schemeClr val="tx1"/>
                </a:solidFill>
                <a:latin typeface="Arial" charset="0"/>
              </a:defRPr>
            </a:lvl1pPr>
            <a:lvl2pPr marL="5095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</a:pPr>
            <a:r>
              <a:rPr lang="en-PH" sz="2400" b="1" dirty="0" smtClean="0">
                <a:solidFill>
                  <a:srgbClr val="000000"/>
                </a:solidFill>
              </a:rPr>
              <a:t>Conducted the PMS Slogan Writing Contest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4098" name="Picture 2" descr="E:\CAD Services\PMS slogan contest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11"/>
          <a:stretch/>
        </p:blipFill>
        <p:spPr bwMode="auto">
          <a:xfrm>
            <a:off x="-3810" y="3329940"/>
            <a:ext cx="9144000" cy="314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53182" y="3896767"/>
            <a:ext cx="7406898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PH" sz="4000" i="1" dirty="0">
                <a:latin typeface="Brush Script MT" panose="03060802040406070304" pitchFamily="66" charset="0"/>
              </a:rPr>
              <a:t>“ Promoting the science of meteorology…</a:t>
            </a:r>
          </a:p>
          <a:p>
            <a:pPr algn="ctr"/>
            <a:r>
              <a:rPr lang="en-PH" sz="4000" i="1" dirty="0">
                <a:latin typeface="Brush Script MT" panose="03060802040406070304" pitchFamily="66" charset="0"/>
              </a:rPr>
              <a:t>towards a weather-informed, safe and progressive </a:t>
            </a:r>
            <a:r>
              <a:rPr lang="en-PH" sz="4000" i="1" dirty="0" smtClean="0">
                <a:latin typeface="Brush Script MT" panose="03060802040406070304" pitchFamily="66" charset="0"/>
              </a:rPr>
              <a:t>country”</a:t>
            </a:r>
            <a:endParaRPr lang="en-PH" sz="4000" i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17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1" descr="pms logo new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" y="228600"/>
            <a:ext cx="762000" cy="762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024890" y="1891871"/>
            <a:ext cx="73571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95288" indent="-395288">
              <a:defRPr>
                <a:solidFill>
                  <a:schemeClr val="tx1"/>
                </a:solidFill>
                <a:latin typeface="Arial" charset="0"/>
              </a:defRPr>
            </a:lvl1pPr>
            <a:lvl2pPr marL="5095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  <a:buFont typeface="Arial" pitchFamily="34" charset="0"/>
              <a:buChar char="•"/>
            </a:pPr>
            <a:r>
              <a:rPr lang="en-PH" sz="2400" dirty="0" smtClean="0">
                <a:solidFill>
                  <a:srgbClr val="000000"/>
                </a:solidFill>
              </a:rPr>
              <a:t>PMS Raffle Draw on Jan 18, 2013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  <p:sp>
        <p:nvSpPr>
          <p:cNvPr id="5" name="Text Placeholder 20"/>
          <p:cNvSpPr txBox="1">
            <a:spLocks/>
          </p:cNvSpPr>
          <p:nvPr/>
        </p:nvSpPr>
        <p:spPr>
          <a:xfrm>
            <a:off x="990600" y="304800"/>
            <a:ext cx="8001000" cy="685800"/>
          </a:xfrm>
          <a:prstGeom prst="rect">
            <a:avLst/>
          </a:prstGeom>
          <a:solidFill>
            <a:srgbClr val="04A82B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0000"/>
                </a:solidFill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+mj-lt"/>
              </a:rPr>
              <a:t>Highlights of </a:t>
            </a:r>
            <a:r>
              <a:rPr lang="en-US" sz="2800" b="1" kern="0" dirty="0" smtClean="0">
                <a:solidFill>
                  <a:srgbClr val="000000"/>
                </a:solidFill>
                <a:latin typeface="+mj-lt"/>
              </a:rPr>
              <a:t>Activities: 2012-2013</a:t>
            </a:r>
            <a:endParaRPr lang="en-US" sz="3600" b="1" kern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50" name="Picture 2" descr="F:\PMS\pms-raffle\P101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10" y="2407662"/>
            <a:ext cx="3678750" cy="27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MS\pms-raffle\P101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9604"/>
            <a:ext cx="3540231" cy="26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MS\pms-raffle\P10100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/>
          <a:stretch/>
        </p:blipFill>
        <p:spPr bwMode="auto">
          <a:xfrm>
            <a:off x="2286000" y="4191000"/>
            <a:ext cx="3993415" cy="257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871" y="1299210"/>
            <a:ext cx="8388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/>
              <a:t>Fund raising for </a:t>
            </a:r>
            <a:r>
              <a:rPr lang="en-PH" sz="3200" b="1" dirty="0" smtClean="0"/>
              <a:t>typhoon &amp; flood </a:t>
            </a:r>
            <a:r>
              <a:rPr lang="en-PH" sz="3200" b="1" dirty="0"/>
              <a:t>victims </a:t>
            </a:r>
          </a:p>
        </p:txBody>
      </p:sp>
    </p:spTree>
    <p:extLst>
      <p:ext uri="{BB962C8B-B14F-4D97-AF65-F5344CB8AC3E}">
        <p14:creationId xmlns:p14="http://schemas.microsoft.com/office/powerpoint/2010/main" val="14218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1" descr="pms logo new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" y="228600"/>
            <a:ext cx="762000" cy="762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0"/>
          <p:cNvSpPr txBox="1">
            <a:spLocks/>
          </p:cNvSpPr>
          <p:nvPr/>
        </p:nvSpPr>
        <p:spPr>
          <a:xfrm>
            <a:off x="990600" y="304800"/>
            <a:ext cx="8001000" cy="685800"/>
          </a:xfrm>
          <a:prstGeom prst="rect">
            <a:avLst/>
          </a:prstGeom>
          <a:solidFill>
            <a:srgbClr val="04A82B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0000"/>
                </a:solidFill>
              </a:rPr>
              <a:t> </a:t>
            </a:r>
            <a:r>
              <a:rPr lang="en-US" sz="2800" b="1" kern="0" dirty="0">
                <a:solidFill>
                  <a:srgbClr val="000000"/>
                </a:solidFill>
              </a:rPr>
              <a:t>Highlights of Activities: </a:t>
            </a:r>
            <a:r>
              <a:rPr lang="en-US" sz="2800" b="1" kern="0" dirty="0" smtClean="0">
                <a:solidFill>
                  <a:srgbClr val="000000"/>
                </a:solidFill>
              </a:rPr>
              <a:t>2012- 2013</a:t>
            </a:r>
            <a:endParaRPr lang="en-US" sz="3600" b="1" kern="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295400"/>
            <a:ext cx="822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800" b="1" dirty="0" smtClean="0">
                <a:solidFill>
                  <a:srgbClr val="000000"/>
                </a:solidFill>
              </a:rPr>
              <a:t>Collaboration with national and international institutions:</a:t>
            </a:r>
          </a:p>
          <a:p>
            <a:endParaRPr lang="en-PH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PH" sz="2400" dirty="0" smtClean="0">
                <a:solidFill>
                  <a:srgbClr val="000000"/>
                </a:solidFill>
              </a:rPr>
              <a:t> Assisted Japan Agency for Marine-Atmosphere Sci. &amp; Tech. (JAMSTEC) in the conduct of Vietnam-Philippines Experiment (Dec 22-30, 2012) and Summer Monsoon Expt. (May-Aug. 2013) </a:t>
            </a:r>
            <a:endParaRPr lang="en-PH" sz="2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4016276"/>
            <a:ext cx="7848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PH" sz="2400" dirty="0" smtClean="0">
                <a:solidFill>
                  <a:srgbClr val="000000"/>
                </a:solidFill>
              </a:rPr>
              <a:t>Partnership w/ private agencies and  Phil. Met Service i.e., </a:t>
            </a:r>
            <a:r>
              <a:rPr lang="en-PH" sz="2400" dirty="0" smtClean="0">
                <a:solidFill>
                  <a:srgbClr val="000000"/>
                </a:solidFill>
              </a:rPr>
              <a:t>National </a:t>
            </a:r>
            <a:r>
              <a:rPr lang="en-PH" sz="2400" dirty="0" smtClean="0">
                <a:solidFill>
                  <a:srgbClr val="000000"/>
                </a:solidFill>
              </a:rPr>
              <a:t>Grid Corp. of the Philippines (NGCP</a:t>
            </a:r>
            <a:r>
              <a:rPr lang="en-PH" sz="2400" dirty="0" smtClean="0">
                <a:solidFill>
                  <a:srgbClr val="000000"/>
                </a:solidFill>
              </a:rPr>
              <a:t>), we provide real-time </a:t>
            </a:r>
            <a:r>
              <a:rPr lang="en-PH" sz="2400" dirty="0" smtClean="0">
                <a:solidFill>
                  <a:srgbClr val="000000"/>
                </a:solidFill>
              </a:rPr>
              <a:t>data </a:t>
            </a:r>
            <a:r>
              <a:rPr lang="en-PH" sz="2400" dirty="0" smtClean="0">
                <a:solidFill>
                  <a:srgbClr val="000000"/>
                </a:solidFill>
              </a:rPr>
              <a:t>for </a:t>
            </a:r>
            <a:r>
              <a:rPr lang="en-PH" sz="2400" dirty="0" smtClean="0">
                <a:solidFill>
                  <a:srgbClr val="000000"/>
                </a:solidFill>
              </a:rPr>
              <a:t>“Storm Tracking Alert and Relay System” (STARS</a:t>
            </a:r>
            <a:r>
              <a:rPr lang="en-PH" sz="2400" dirty="0" smtClean="0">
                <a:solidFill>
                  <a:srgbClr val="000000"/>
                </a:solidFill>
              </a:rPr>
              <a:t>) and certifications of storms/lightning occurrences. </a:t>
            </a:r>
            <a:r>
              <a:rPr lang="en-PH" sz="2400" i="1" dirty="0" smtClean="0">
                <a:solidFill>
                  <a:srgbClr val="000000"/>
                </a:solidFill>
              </a:rPr>
              <a:t>PMS charge admin fee to private corporations and give honoraria for extra work of the members.</a:t>
            </a:r>
            <a:endParaRPr lang="en-PH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1" descr="pms logo new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" y="228600"/>
            <a:ext cx="762000" cy="762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8600" y="1393000"/>
            <a:ext cx="502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95288" indent="-395288">
              <a:defRPr>
                <a:solidFill>
                  <a:schemeClr val="tx1"/>
                </a:solidFill>
                <a:latin typeface="Arial" charset="0"/>
              </a:defRPr>
            </a:lvl1pPr>
            <a:lvl2pPr marL="5095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076F18"/>
              </a:buClr>
              <a:buFont typeface="Arial" pitchFamily="34" charset="0"/>
              <a:buChar char="•"/>
            </a:pPr>
            <a:r>
              <a:rPr lang="en-PH" sz="2400" b="1" dirty="0" smtClean="0">
                <a:solidFill>
                  <a:srgbClr val="000000"/>
                </a:solidFill>
              </a:rPr>
              <a:t>Conduct of the 8</a:t>
            </a:r>
            <a:r>
              <a:rPr lang="en-PH" sz="2400" b="1" baseline="30000" dirty="0" smtClean="0">
                <a:solidFill>
                  <a:srgbClr val="000000"/>
                </a:solidFill>
              </a:rPr>
              <a:t>th</a:t>
            </a:r>
            <a:r>
              <a:rPr lang="en-PH" sz="2400" b="1" dirty="0" smtClean="0">
                <a:solidFill>
                  <a:srgbClr val="000000"/>
                </a:solidFill>
              </a:rPr>
              <a:t> National Meteorological Hydrological Convention, 21-22 Feb 2013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  <p:sp>
        <p:nvSpPr>
          <p:cNvPr id="5" name="Text Placeholder 20"/>
          <p:cNvSpPr txBox="1">
            <a:spLocks/>
          </p:cNvSpPr>
          <p:nvPr/>
        </p:nvSpPr>
        <p:spPr>
          <a:xfrm>
            <a:off x="990600" y="228600"/>
            <a:ext cx="8001000" cy="685800"/>
          </a:xfrm>
          <a:prstGeom prst="rect">
            <a:avLst/>
          </a:prstGeom>
          <a:solidFill>
            <a:srgbClr val="04A82B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0000"/>
                </a:solidFill>
              </a:rPr>
              <a:t> </a:t>
            </a:r>
            <a:r>
              <a:rPr lang="en-US" sz="2800" b="1" kern="0" dirty="0">
                <a:solidFill>
                  <a:srgbClr val="000000"/>
                </a:solidFill>
              </a:rPr>
              <a:t>Highlights of Activities: </a:t>
            </a:r>
            <a:r>
              <a:rPr lang="en-US" sz="2800" b="1" kern="0" dirty="0" smtClean="0">
                <a:solidFill>
                  <a:srgbClr val="000000"/>
                </a:solidFill>
              </a:rPr>
              <a:t>2012 - 2013</a:t>
            </a:r>
            <a:endParaRPr lang="en-US" sz="3600" b="1" kern="0" dirty="0">
              <a:solidFill>
                <a:srgbClr val="00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23" y="1393000"/>
            <a:ext cx="3760787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2998787"/>
            <a:ext cx="913923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4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193120"/>
            <a:ext cx="5057760" cy="327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54022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" y="3270885"/>
            <a:ext cx="50292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50602"/>
            <a:ext cx="4531881" cy="327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76" y="0"/>
            <a:ext cx="4057424" cy="32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832939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62000"/>
            <a:ext cx="91503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044" y="152400"/>
            <a:ext cx="907923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828800" indent="-1828800"/>
            <a:r>
              <a:rPr lang="en-PH" sz="3200" dirty="0"/>
              <a:t>Theme: </a:t>
            </a:r>
            <a:r>
              <a:rPr lang="en-PH" sz="3200" dirty="0" smtClean="0"/>
              <a:t> </a:t>
            </a:r>
            <a:r>
              <a:rPr lang="en-PH" sz="3200" b="1" dirty="0" smtClean="0"/>
              <a:t>"</a:t>
            </a:r>
            <a:r>
              <a:rPr lang="en-PH" sz="3200" b="1" dirty="0"/>
              <a:t>Today's Meteorologists: Scaling up Effective Early Warning Services"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97" y="1981200"/>
            <a:ext cx="9036367" cy="440120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PH" sz="2800" b="1" dirty="0" smtClean="0"/>
              <a:t>SUB-THEMES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PH" sz="2800" dirty="0" smtClean="0"/>
              <a:t>Early </a:t>
            </a:r>
            <a:r>
              <a:rPr lang="en-PH" sz="2800" dirty="0"/>
              <a:t>warning systems in the Philippines – include indigenous equipment to advanced warning systems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PH" sz="2800" dirty="0" smtClean="0"/>
              <a:t>How </a:t>
            </a:r>
            <a:r>
              <a:rPr lang="en-PH" sz="2800" dirty="0"/>
              <a:t>to improve EWS from Lessons learned on extreme weather events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PH" sz="2800" dirty="0" smtClean="0"/>
              <a:t>Meteorologists </a:t>
            </a:r>
            <a:r>
              <a:rPr lang="en-PH" sz="2800" dirty="0"/>
              <a:t>of today and their expanding role in development of early warning systems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PH" sz="2800" dirty="0" smtClean="0"/>
              <a:t>Recent </a:t>
            </a:r>
            <a:r>
              <a:rPr lang="en-PH" sz="2800" dirty="0"/>
              <a:t>Developments in hydrometeorology and related fields</a:t>
            </a:r>
          </a:p>
          <a:p>
            <a:endParaRPr lang="en-PH" sz="2800" dirty="0"/>
          </a:p>
        </p:txBody>
      </p:sp>
    </p:spTree>
    <p:extLst>
      <p:ext uri="{BB962C8B-B14F-4D97-AF65-F5344CB8AC3E}">
        <p14:creationId xmlns:p14="http://schemas.microsoft.com/office/powerpoint/2010/main" val="2736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601</Words>
  <Application>Microsoft Office PowerPoint</Application>
  <PresentationFormat>On-screen Show (4:3)</PresentationFormat>
  <Paragraphs>64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Default Design</vt:lpstr>
      <vt:lpstr>1_Default Design</vt:lpstr>
      <vt:lpstr>The Philippine Meteorological Society</vt:lpstr>
      <vt:lpstr>OUTLINE</vt:lpstr>
      <vt:lpstr>PMS in a Nutshell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OF THE PRESIDENT</dc:title>
  <dc:creator>espie</dc:creator>
  <cp:lastModifiedBy>espie</cp:lastModifiedBy>
  <cp:revision>62</cp:revision>
  <dcterms:created xsi:type="dcterms:W3CDTF">2013-05-09T13:30:02Z</dcterms:created>
  <dcterms:modified xsi:type="dcterms:W3CDTF">2013-09-13T04:37:57Z</dcterms:modified>
</cp:coreProperties>
</file>