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7" r:id="rId3"/>
    <p:sldId id="258" r:id="rId4"/>
    <p:sldId id="259" r:id="rId5"/>
    <p:sldId id="260" r:id="rId6"/>
    <p:sldId id="263" r:id="rId7"/>
    <p:sldId id="261" r:id="rId8"/>
    <p:sldId id="262" r:id="rId9"/>
    <p:sldId id="266" r:id="rId10"/>
    <p:sldId id="264"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40F56-456F-4AD2-9B7B-3BEE3F32BEC9}" type="datetimeFigureOut">
              <a:rPr lang="en-US" smtClean="0"/>
              <a:t>10/28/2011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8D386-FAAB-45DD-813F-0B6F8E65CDD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8D386-FAAB-45DD-813F-0B6F8E65CDD6}"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BBA24E-C833-45BE-A38D-AAA9E1D1E853}" type="datetime1">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F11A2-3388-4DB0-8A18-A864837B00E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09D47-456B-4D48-9993-C6A27BD72934}" type="datetime1">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F11A2-3388-4DB0-8A18-A864837B00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1673F3-84CF-44D9-A73B-B82BAC471A1A}" type="datetime1">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F11A2-3388-4DB0-8A18-A864837B00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1D5B3-F97F-4C59-97A4-F1D645BCA0A7}" type="datetime1">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F11A2-3388-4DB0-8A18-A864837B00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312B2F-0454-4638-AFFA-9CC51E96AD9B}" type="datetime1">
              <a:rPr lang="en-US" smtClean="0"/>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F11A2-3388-4DB0-8A18-A864837B00E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68EC50-D696-49FE-875C-05AB895EC58E}" type="datetime1">
              <a:rPr lang="en-US" smtClean="0"/>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F11A2-3388-4DB0-8A18-A864837B00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8AA7C6-B606-484B-86A7-687F7486A478}" type="datetime1">
              <a:rPr lang="en-US" smtClean="0"/>
              <a:t>10/28/2011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FF11A2-3388-4DB0-8A18-A864837B00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0FAF17-3CC8-42C1-8057-BBE286734D7D}" type="datetime1">
              <a:rPr lang="en-US" smtClean="0"/>
              <a:t>10/28/2011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F11A2-3388-4DB0-8A18-A864837B00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8A968-A437-4AA0-B974-57EACA3F16DE}" type="datetime1">
              <a:rPr lang="en-US" smtClean="0"/>
              <a:t>10/28/2011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F11A2-3388-4DB0-8A18-A864837B00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7741E-EC29-465E-8365-B76112CBE455}" type="datetime1">
              <a:rPr lang="en-US" smtClean="0"/>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F11A2-3388-4DB0-8A18-A864837B00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8C073-CB01-487F-998C-6EE3D8E2D1A9}" type="datetime1">
              <a:rPr lang="en-US" smtClean="0"/>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F11A2-3388-4DB0-8A18-A864837B00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97FA9-D877-458B-9B59-90458B382302}" type="datetime1">
              <a:rPr lang="en-US" smtClean="0"/>
              <a:t>10/28/2011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F11A2-3388-4DB0-8A18-A864837B00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journals.ametsoc.org/loi/apme" TargetMode="External"/><Relationship Id="rId13" Type="http://schemas.openxmlformats.org/officeDocument/2006/relationships/hyperlink" Target="http://journals.ametsoc.org/toc/mwre/current" TargetMode="External"/><Relationship Id="rId18" Type="http://schemas.openxmlformats.org/officeDocument/2006/relationships/hyperlink" Target="http://journals.ametsoc.org/loi/clim" TargetMode="External"/><Relationship Id="rId3" Type="http://schemas.openxmlformats.org/officeDocument/2006/relationships/hyperlink" Target="http://journals.ametsoc.org/toc/bams/current" TargetMode="External"/><Relationship Id="rId21" Type="http://schemas.openxmlformats.org/officeDocument/2006/relationships/hyperlink" Target="http://journals.ametsoc.org/toc/hydr/current" TargetMode="External"/><Relationship Id="rId7" Type="http://schemas.openxmlformats.org/officeDocument/2006/relationships/hyperlink" Target="http://journals.ametsoc.org/toc/atsc/current" TargetMode="External"/><Relationship Id="rId12" Type="http://schemas.openxmlformats.org/officeDocument/2006/relationships/hyperlink" Target="http://journals.ametsoc.org/loi/mwre" TargetMode="External"/><Relationship Id="rId17" Type="http://schemas.openxmlformats.org/officeDocument/2006/relationships/hyperlink" Target="http://journals.ametsoc.org/toc/wefo/current" TargetMode="External"/><Relationship Id="rId25" Type="http://schemas.openxmlformats.org/officeDocument/2006/relationships/hyperlink" Target="http://journals.ametsoc.org/toc/eint/current" TargetMode="External"/><Relationship Id="rId2" Type="http://schemas.openxmlformats.org/officeDocument/2006/relationships/hyperlink" Target="http://journals.ametsoc.org/loi/bams" TargetMode="External"/><Relationship Id="rId16" Type="http://schemas.openxmlformats.org/officeDocument/2006/relationships/hyperlink" Target="http://journals.ametsoc.org/loi/wefo" TargetMode="External"/><Relationship Id="rId20" Type="http://schemas.openxmlformats.org/officeDocument/2006/relationships/hyperlink" Target="http://journals.ametsoc.org/loi/hydr" TargetMode="External"/><Relationship Id="rId1" Type="http://schemas.openxmlformats.org/officeDocument/2006/relationships/slideLayout" Target="../slideLayouts/slideLayout7.xml"/><Relationship Id="rId6" Type="http://schemas.openxmlformats.org/officeDocument/2006/relationships/hyperlink" Target="http://journals.ametsoc.org/loi/atsc" TargetMode="External"/><Relationship Id="rId11" Type="http://schemas.openxmlformats.org/officeDocument/2006/relationships/hyperlink" Target="http://journals.ametsoc.org/toc/phoc/current" TargetMode="External"/><Relationship Id="rId24" Type="http://schemas.openxmlformats.org/officeDocument/2006/relationships/hyperlink" Target="http://journals.ametsoc.org/loi/eint" TargetMode="External"/><Relationship Id="rId5" Type="http://schemas.openxmlformats.org/officeDocument/2006/relationships/hyperlink" Target="http://journals.ametsoc.org/toc/wcas/current" TargetMode="External"/><Relationship Id="rId15" Type="http://schemas.openxmlformats.org/officeDocument/2006/relationships/hyperlink" Target="http://journals.ametsoc.org/toc/atot/current" TargetMode="External"/><Relationship Id="rId23" Type="http://schemas.openxmlformats.org/officeDocument/2006/relationships/hyperlink" Target="http://journals.ametsoc.org/toc/amsm/current" TargetMode="External"/><Relationship Id="rId10" Type="http://schemas.openxmlformats.org/officeDocument/2006/relationships/hyperlink" Target="http://journals.ametsoc.org/loi/phoc" TargetMode="External"/><Relationship Id="rId19" Type="http://schemas.openxmlformats.org/officeDocument/2006/relationships/hyperlink" Target="http://journals.ametsoc.org/toc/clim/current" TargetMode="External"/><Relationship Id="rId4" Type="http://schemas.openxmlformats.org/officeDocument/2006/relationships/hyperlink" Target="http://journals.ametsoc.org/loi/wcas" TargetMode="External"/><Relationship Id="rId9" Type="http://schemas.openxmlformats.org/officeDocument/2006/relationships/hyperlink" Target="http://journals.ametsoc.org/toc/apme/current" TargetMode="External"/><Relationship Id="rId14" Type="http://schemas.openxmlformats.org/officeDocument/2006/relationships/hyperlink" Target="http://journals.ametsoc.org/loi/atot" TargetMode="External"/><Relationship Id="rId22" Type="http://schemas.openxmlformats.org/officeDocument/2006/relationships/hyperlink" Target="http://journals.ametsoc.org/loi/ams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534400" cy="8340745"/>
          </a:xfrm>
          <a:prstGeom prst="rect">
            <a:avLst/>
          </a:prstGeom>
          <a:noFill/>
        </p:spPr>
        <p:txBody>
          <a:bodyPr wrap="square" rtlCol="0">
            <a:spAutoFit/>
          </a:bodyPr>
          <a:lstStyle/>
          <a:p>
            <a:pPr algn="ctr"/>
            <a:r>
              <a:rPr lang="en-US" sz="4000" dirty="0" smtClean="0">
                <a:latin typeface="Andalus" pitchFamily="2" charset="-78"/>
                <a:cs typeface="Andalus" pitchFamily="2" charset="-78"/>
              </a:rPr>
              <a:t>American Meteorological Society</a:t>
            </a:r>
          </a:p>
          <a:p>
            <a:endParaRPr lang="en-US" sz="4000" dirty="0">
              <a:latin typeface="Andalus" pitchFamily="2" charset="-78"/>
              <a:cs typeface="Andalus" pitchFamily="2" charset="-78"/>
            </a:endParaRPr>
          </a:p>
          <a:p>
            <a:pPr algn="ctr"/>
            <a:r>
              <a:rPr lang="en-US" sz="4000" dirty="0" smtClean="0">
                <a:latin typeface="Andalus" pitchFamily="2" charset="-78"/>
                <a:cs typeface="Andalus" pitchFamily="2" charset="-78"/>
              </a:rPr>
              <a:t>Disaster Prevention</a:t>
            </a:r>
            <a:r>
              <a:rPr lang="en-US" sz="4800" dirty="0" smtClean="0">
                <a:latin typeface="Andalus" pitchFamily="2" charset="-78"/>
                <a:cs typeface="Andalus" pitchFamily="2" charset="-78"/>
              </a:rPr>
              <a:t>, </a:t>
            </a:r>
            <a:r>
              <a:rPr lang="en-US" sz="4000" dirty="0" smtClean="0">
                <a:latin typeface="Andalus" pitchFamily="2" charset="-78"/>
                <a:cs typeface="Andalus" pitchFamily="2" charset="-78"/>
              </a:rPr>
              <a:t>Mitigation, and Adaptation</a:t>
            </a:r>
          </a:p>
          <a:p>
            <a:endParaRPr lang="en-US" sz="3200" dirty="0" smtClean="0">
              <a:latin typeface="Andalus" pitchFamily="2" charset="-78"/>
              <a:cs typeface="Andalus" pitchFamily="2" charset="-78"/>
            </a:endParaRPr>
          </a:p>
          <a:p>
            <a:pPr algn="ctr"/>
            <a:r>
              <a:rPr lang="en-US" sz="3200" dirty="0" smtClean="0">
                <a:latin typeface="Andalus" pitchFamily="2" charset="-78"/>
                <a:cs typeface="Andalus" pitchFamily="2" charset="-78"/>
              </a:rPr>
              <a:t>Second Global Meeting of the International Forum of Meteorological Societies</a:t>
            </a:r>
          </a:p>
          <a:p>
            <a:pPr algn="ctr"/>
            <a:endParaRPr lang="en-US" sz="2400" dirty="0" smtClean="0">
              <a:latin typeface="Andalus" pitchFamily="2" charset="-78"/>
              <a:cs typeface="Andalus" pitchFamily="2" charset="-78"/>
            </a:endParaRPr>
          </a:p>
          <a:p>
            <a:pPr algn="ctr"/>
            <a:r>
              <a:rPr lang="en-US" sz="2000" b="1" dirty="0" smtClean="0">
                <a:latin typeface="Andalus" pitchFamily="2" charset="-78"/>
                <a:cs typeface="Andalus" pitchFamily="2" charset="-78"/>
              </a:rPr>
              <a:t>Mr. John E. Jones, Jr.</a:t>
            </a:r>
          </a:p>
          <a:p>
            <a:pPr algn="ctr"/>
            <a:endParaRPr lang="en-US" sz="2000" dirty="0" smtClean="0">
              <a:latin typeface="Andalus" pitchFamily="2" charset="-78"/>
              <a:cs typeface="Andalus" pitchFamily="2" charset="-78"/>
            </a:endParaRPr>
          </a:p>
          <a:p>
            <a:pPr algn="ctr"/>
            <a:r>
              <a:rPr lang="en-US" sz="2000" dirty="0" smtClean="0">
                <a:latin typeface="Andalus" pitchFamily="2" charset="-78"/>
                <a:cs typeface="Andalus" pitchFamily="2" charset="-78"/>
              </a:rPr>
              <a:t>(johnejonesjr@jejonesconsulting.com)</a:t>
            </a:r>
          </a:p>
          <a:p>
            <a:pPr algn="ctr"/>
            <a:r>
              <a:rPr lang="en-US" sz="2000" dirty="0" smtClean="0">
                <a:latin typeface="Andalus" pitchFamily="2" charset="-78"/>
                <a:cs typeface="Andalus" pitchFamily="2" charset="-78"/>
              </a:rPr>
              <a:t>Deputy Director, US National Weather Service (Retired)</a:t>
            </a:r>
          </a:p>
          <a:p>
            <a:pPr algn="ctr"/>
            <a:endParaRPr lang="en-US" sz="2000" dirty="0" smtClean="0">
              <a:latin typeface="Andalus" pitchFamily="2" charset="-78"/>
              <a:cs typeface="Andalus" pitchFamily="2" charset="-78"/>
            </a:endParaRPr>
          </a:p>
          <a:p>
            <a:pPr algn="ctr"/>
            <a:r>
              <a:rPr lang="en-US" sz="2000" dirty="0" smtClean="0">
                <a:latin typeface="Andalus" pitchFamily="2" charset="-78"/>
                <a:cs typeface="Andalus" pitchFamily="2" charset="-78"/>
              </a:rPr>
              <a:t>November 3</a:t>
            </a:r>
            <a:r>
              <a:rPr lang="en-US" sz="2000" dirty="0" smtClean="0">
                <a:latin typeface="Andalus" pitchFamily="2" charset="-78"/>
                <a:cs typeface="Andalus" pitchFamily="2" charset="-78"/>
              </a:rPr>
              <a:t>, 2011</a:t>
            </a:r>
          </a:p>
          <a:p>
            <a:endParaRPr lang="en-US" sz="3200" dirty="0" smtClean="0">
              <a:latin typeface="Andalus" pitchFamily="2" charset="-78"/>
              <a:cs typeface="Andalus" pitchFamily="2" charset="-78"/>
            </a:endParaRPr>
          </a:p>
          <a:p>
            <a:endParaRPr lang="en-US" sz="4800" dirty="0" smtClean="0">
              <a:latin typeface="Andalus" pitchFamily="2" charset="-78"/>
              <a:cs typeface="Andalus" pitchFamily="2" charset="-78"/>
            </a:endParaRPr>
          </a:p>
          <a:p>
            <a:endParaRPr lang="en-US" sz="4800" dirty="0">
              <a:latin typeface="Andalus" pitchFamily="2" charset="-78"/>
              <a:cs typeface="Andalus" pitchFamily="2" charset="-78"/>
            </a:endParaRPr>
          </a:p>
        </p:txBody>
      </p:sp>
      <p:sp>
        <p:nvSpPr>
          <p:cNvPr id="5" name="Slide Number Placeholder 4"/>
          <p:cNvSpPr>
            <a:spLocks noGrp="1"/>
          </p:cNvSpPr>
          <p:nvPr>
            <p:ph type="sldNum" sz="quarter" idx="12"/>
          </p:nvPr>
        </p:nvSpPr>
        <p:spPr/>
        <p:txBody>
          <a:bodyPr/>
          <a:lstStyle/>
          <a:p>
            <a:fld id="{E6FF11A2-3388-4DB0-8A18-A864837B00EA}"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FF11A2-3388-4DB0-8A18-A864837B00EA}" type="slidenum">
              <a:rPr lang="en-US" smtClean="0"/>
              <a:t>10</a:t>
            </a:fld>
            <a:endParaRPr lang="en-US"/>
          </a:p>
        </p:txBody>
      </p:sp>
      <p:pic>
        <p:nvPicPr>
          <p:cNvPr id="23554" name="Picture 2"/>
          <p:cNvPicPr>
            <a:picLocks noChangeAspect="1" noChangeArrowheads="1"/>
          </p:cNvPicPr>
          <p:nvPr/>
        </p:nvPicPr>
        <p:blipFill>
          <a:blip r:embed="rId2" cstate="print"/>
          <a:srcRect l="10625" t="7000" r="11875" b="3000"/>
          <a:stretch>
            <a:fillRect/>
          </a:stretch>
        </p:blipFill>
        <p:spPr bwMode="auto">
          <a:xfrm>
            <a:off x="0" y="0"/>
            <a:ext cx="9448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FF11A2-3388-4DB0-8A18-A864837B00EA}" type="slidenum">
              <a:rPr lang="en-US" smtClean="0"/>
              <a:t>11</a:t>
            </a:fld>
            <a:endParaRPr lang="en-US"/>
          </a:p>
        </p:txBody>
      </p:sp>
      <p:sp>
        <p:nvSpPr>
          <p:cNvPr id="3" name="TextBox 2"/>
          <p:cNvSpPr txBox="1"/>
          <p:nvPr/>
        </p:nvSpPr>
        <p:spPr>
          <a:xfrm>
            <a:off x="2057400" y="2895600"/>
            <a:ext cx="5029200" cy="1323439"/>
          </a:xfrm>
          <a:prstGeom prst="rect">
            <a:avLst/>
          </a:prstGeom>
          <a:noFill/>
        </p:spPr>
        <p:txBody>
          <a:bodyPr wrap="square" rtlCol="0">
            <a:spAutoFit/>
          </a:bodyPr>
          <a:lstStyle/>
          <a:p>
            <a:r>
              <a:rPr lang="en-US" sz="8000" dirty="0" smtClean="0"/>
              <a:t>Thank You</a:t>
            </a:r>
            <a:endParaRPr lang="en-US" sz="8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620000" cy="5016758"/>
          </a:xfrm>
          <a:prstGeom prst="rect">
            <a:avLst/>
          </a:prstGeom>
        </p:spPr>
        <p:txBody>
          <a:bodyPr wrap="square">
            <a:spAutoFit/>
          </a:bodyPr>
          <a:lstStyle/>
          <a:p>
            <a:r>
              <a:rPr lang="en-US" sz="4000" dirty="0"/>
              <a:t>The American Meteorological Society </a:t>
            </a:r>
            <a:r>
              <a:rPr lang="en-US" sz="4000" dirty="0" smtClean="0"/>
              <a:t>(AMS) promotes </a:t>
            </a:r>
            <a:r>
              <a:rPr lang="en-US" sz="4000" dirty="0"/>
              <a:t>the development and dissemination of information and education on the atmospheric and related oceanic and hydrologic sciences and the advancement of their professional applications.</a:t>
            </a:r>
          </a:p>
        </p:txBody>
      </p:sp>
      <p:sp>
        <p:nvSpPr>
          <p:cNvPr id="3" name="Slide Number Placeholder 2"/>
          <p:cNvSpPr>
            <a:spLocks noGrp="1"/>
          </p:cNvSpPr>
          <p:nvPr>
            <p:ph type="sldNum" sz="quarter" idx="12"/>
          </p:nvPr>
        </p:nvSpPr>
        <p:spPr/>
        <p:txBody>
          <a:bodyPr/>
          <a:lstStyle/>
          <a:p>
            <a:fld id="{E6FF11A2-3388-4DB0-8A18-A864837B00EA}" type="slidenum">
              <a:rPr lang="en-US" smtClean="0"/>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FF11A2-3388-4DB0-8A18-A864837B00EA}" type="slidenum">
              <a:rPr lang="en-US" smtClean="0"/>
              <a:t>3</a:t>
            </a:fld>
            <a:endParaRPr lang="en-US"/>
          </a:p>
        </p:txBody>
      </p:sp>
      <p:sp>
        <p:nvSpPr>
          <p:cNvPr id="4" name="TextBox 3"/>
          <p:cNvSpPr txBox="1"/>
          <p:nvPr/>
        </p:nvSpPr>
        <p:spPr>
          <a:xfrm>
            <a:off x="304800" y="685800"/>
            <a:ext cx="8839200" cy="5693866"/>
          </a:xfrm>
          <a:prstGeom prst="rect">
            <a:avLst/>
          </a:prstGeom>
          <a:noFill/>
        </p:spPr>
        <p:txBody>
          <a:bodyPr wrap="square" rtlCol="0">
            <a:spAutoFit/>
          </a:bodyPr>
          <a:lstStyle/>
          <a:p>
            <a:r>
              <a:rPr lang="en-US" sz="2800" dirty="0" smtClean="0"/>
              <a:t>AMS is an organization that supports its 14,000 members, the science, and the world’s population to better understand how the interaction between earth, land, and sea can impact any person in the world.</a:t>
            </a:r>
          </a:p>
          <a:p>
            <a:endParaRPr lang="en-US" sz="2800" dirty="0"/>
          </a:p>
          <a:p>
            <a:r>
              <a:rPr lang="en-US" sz="2800" dirty="0" smtClean="0"/>
              <a:t>Through AMS sponsored conferences and meetings, colleagues from around the world share research, new technology, and forecasting techniques. Information is shared that can be used to better understand and forecast phenomenon that cause disasters.</a:t>
            </a:r>
          </a:p>
          <a:p>
            <a:endParaRPr lang="en-US" sz="2800" dirty="0"/>
          </a:p>
          <a:p>
            <a:r>
              <a:rPr lang="en-US" sz="2800" dirty="0" smtClean="0"/>
              <a:t>Ideas on how to better communicate disaster information is also exchanged.</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FF11A2-3388-4DB0-8A18-A864837B00EA}" type="slidenum">
              <a:rPr lang="en-US" smtClean="0"/>
              <a:t>4</a:t>
            </a:fld>
            <a:endParaRPr lang="en-US"/>
          </a:p>
        </p:txBody>
      </p:sp>
      <p:sp>
        <p:nvSpPr>
          <p:cNvPr id="2049" name="Rectangle 1"/>
          <p:cNvSpPr>
            <a:spLocks noChangeArrowheads="1"/>
          </p:cNvSpPr>
          <p:nvPr/>
        </p:nvSpPr>
        <p:spPr bwMode="auto">
          <a:xfrm>
            <a:off x="0" y="1122848"/>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Unicode MS" pitchFamily="34" charset="-128"/>
                <a:cs typeface="Times New Roman" pitchFamily="18" charset="0"/>
              </a:rPr>
              <a:t>AMS represents all</a:t>
            </a:r>
            <a:r>
              <a:rPr kumimoji="0" lang="en-US" sz="2400" b="0" i="0" u="none" strike="noStrike" cap="none" normalizeH="0" dirty="0" smtClean="0">
                <a:ln>
                  <a:noFill/>
                </a:ln>
                <a:solidFill>
                  <a:srgbClr val="000000"/>
                </a:solidFill>
                <a:effectLst/>
                <a:latin typeface="Arial Unicode MS" pitchFamily="34" charset="-128"/>
                <a:cs typeface="Times New Roman" pitchFamily="18" charset="0"/>
              </a:rPr>
              <a:t> 3 parts of the scientific community – academic, private, and public.  A large part of the private sector is broadcast meteorologists.</a:t>
            </a:r>
            <a:endParaRPr kumimoji="0" lang="en-US" sz="2400" b="0" i="0" u="none" strike="noStrike" cap="none" normalizeH="0" baseline="0" dirty="0" smtClean="0">
              <a:ln>
                <a:noFill/>
              </a:ln>
              <a:solidFill>
                <a:srgbClr val="000000"/>
              </a:solidFill>
              <a:effectLst/>
              <a:latin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000000"/>
              </a:solidFill>
              <a:latin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Unicode MS" pitchFamily="34" charset="-128"/>
                <a:cs typeface="Times New Roman" pitchFamily="18" charset="0"/>
              </a:rPr>
              <a:t>Each year the Broadcast Conference is devoted to how broadcasters can improve their efforts to better prepare the populations in their communities for potential disasters (and not just weather disasters, but also things like earthquakes, which typically fall to the broadcast met), and also how they can improve their reach and effectiveness when a disaster is unfolding in terms of warnings and safety advice. Broadcast meteorologists</a:t>
            </a:r>
            <a:r>
              <a:rPr kumimoji="0" lang="en-US" sz="2400" b="0" i="0" u="none" strike="noStrike" cap="none" normalizeH="0" dirty="0" smtClean="0">
                <a:ln>
                  <a:noFill/>
                </a:ln>
                <a:solidFill>
                  <a:srgbClr val="000000"/>
                </a:solidFill>
                <a:effectLst/>
                <a:latin typeface="Arial Unicode MS" pitchFamily="34" charset="-128"/>
                <a:cs typeface="Times New Roman" pitchFamily="18" charset="0"/>
              </a:rPr>
              <a:t> are thought of as t</a:t>
            </a:r>
            <a:r>
              <a:rPr kumimoji="0" lang="en-US" sz="2400" b="0" i="0" u="none" strike="noStrike" cap="none" normalizeH="0" baseline="0" dirty="0" smtClean="0">
                <a:ln>
                  <a:noFill/>
                </a:ln>
                <a:solidFill>
                  <a:srgbClr val="000000"/>
                </a:solidFill>
                <a:effectLst/>
                <a:latin typeface="Arial Unicode MS" pitchFamily="34" charset="-128"/>
                <a:cs typeface="Times New Roman" pitchFamily="18" charset="0"/>
              </a:rPr>
              <a:t>he "Station Scientist."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FF11A2-3388-4DB0-8A18-A864837B00EA}" type="slidenum">
              <a:rPr lang="en-US" smtClean="0"/>
              <a:t>5</a:t>
            </a:fld>
            <a:endParaRPr lang="en-US"/>
          </a:p>
        </p:txBody>
      </p:sp>
      <p:pic>
        <p:nvPicPr>
          <p:cNvPr id="19458" name="Picture 2"/>
          <p:cNvPicPr>
            <a:picLocks noChangeAspect="1" noChangeArrowheads="1"/>
          </p:cNvPicPr>
          <p:nvPr/>
        </p:nvPicPr>
        <p:blipFill>
          <a:blip r:embed="rId2" cstate="print"/>
          <a:srcRect l="18125" t="6000" r="19375" b="3000"/>
          <a:stretch>
            <a:fillRect/>
          </a:stretch>
        </p:blipFill>
        <p:spPr bwMode="auto">
          <a:xfrm>
            <a:off x="914400" y="0"/>
            <a:ext cx="7620000"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FF11A2-3388-4DB0-8A18-A864837B00EA}" type="slidenum">
              <a:rPr lang="en-US" smtClean="0"/>
              <a:t>6</a:t>
            </a:fld>
            <a:endParaRPr lang="en-US"/>
          </a:p>
        </p:txBody>
      </p:sp>
      <p:pic>
        <p:nvPicPr>
          <p:cNvPr id="22530" name="Picture 2"/>
          <p:cNvPicPr>
            <a:picLocks noChangeAspect="1" noChangeArrowheads="1"/>
          </p:cNvPicPr>
          <p:nvPr/>
        </p:nvPicPr>
        <p:blipFill>
          <a:blip r:embed="rId2" cstate="print"/>
          <a:srcRect l="18125" t="7000" r="18750" b="4000"/>
          <a:stretch>
            <a:fillRect/>
          </a:stretch>
        </p:blipFill>
        <p:spPr bwMode="auto">
          <a:xfrm>
            <a:off x="838200" y="0"/>
            <a:ext cx="76962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FF11A2-3388-4DB0-8A18-A864837B00EA}" type="slidenum">
              <a:rPr lang="en-US" smtClean="0"/>
              <a:t>7</a:t>
            </a:fld>
            <a:endParaRPr lang="en-US"/>
          </a:p>
        </p:txBody>
      </p:sp>
      <p:pic>
        <p:nvPicPr>
          <p:cNvPr id="20482" name="Picture 2"/>
          <p:cNvPicPr>
            <a:picLocks noChangeAspect="1" noChangeArrowheads="1"/>
          </p:cNvPicPr>
          <p:nvPr/>
        </p:nvPicPr>
        <p:blipFill>
          <a:blip r:embed="rId2" cstate="print"/>
          <a:srcRect l="3125" t="9000" r="1250" b="3000"/>
          <a:stretch>
            <a:fillRect/>
          </a:stretch>
        </p:blipFill>
        <p:spPr bwMode="auto">
          <a:xfrm>
            <a:off x="0" y="842184"/>
            <a:ext cx="9144000" cy="5259294"/>
          </a:xfrm>
          <a:prstGeom prst="rect">
            <a:avLst/>
          </a:prstGeom>
          <a:noFill/>
          <a:ln w="9525">
            <a:noFill/>
            <a:miter lim="800000"/>
            <a:headEnd/>
            <a:tailEnd/>
          </a:ln>
        </p:spPr>
      </p:pic>
      <p:sp>
        <p:nvSpPr>
          <p:cNvPr id="5" name="Rectangle 4"/>
          <p:cNvSpPr/>
          <p:nvPr/>
        </p:nvSpPr>
        <p:spPr>
          <a:xfrm>
            <a:off x="914400" y="6172200"/>
            <a:ext cx="7543800" cy="307777"/>
          </a:xfrm>
          <a:prstGeom prst="rect">
            <a:avLst/>
          </a:prstGeom>
        </p:spPr>
        <p:txBody>
          <a:bodyPr wrap="square">
            <a:spAutoFit/>
          </a:bodyPr>
          <a:lstStyle/>
          <a:p>
            <a:r>
              <a:rPr lang="en-US" sz="1400" dirty="0"/>
              <a:t>landfall – decision makers and policy officials operated in an information deficit. </a:t>
            </a:r>
            <a:r>
              <a:rPr lang="en-US" sz="1400" i="1" dirty="0"/>
              <a:t>What actions are</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FF11A2-3388-4DB0-8A18-A864837B00EA}" type="slidenum">
              <a:rPr lang="en-US" smtClean="0"/>
              <a:t>8</a:t>
            </a:fld>
            <a:endParaRPr lang="en-US"/>
          </a:p>
        </p:txBody>
      </p:sp>
      <p:pic>
        <p:nvPicPr>
          <p:cNvPr id="21506" name="Picture 2"/>
          <p:cNvPicPr>
            <a:picLocks noChangeAspect="1" noChangeArrowheads="1"/>
          </p:cNvPicPr>
          <p:nvPr/>
        </p:nvPicPr>
        <p:blipFill>
          <a:blip r:embed="rId2" cstate="print"/>
          <a:srcRect l="9375" t="9000" r="7500" b="3000"/>
          <a:stretch>
            <a:fillRect/>
          </a:stretch>
        </p:blipFill>
        <p:spPr bwMode="auto">
          <a:xfrm>
            <a:off x="0" y="457200"/>
            <a:ext cx="9144000" cy="60501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FF11A2-3388-4DB0-8A18-A864837B00EA}" type="slidenum">
              <a:rPr lang="en-US" smtClean="0"/>
              <a:t>9</a:t>
            </a:fld>
            <a:endParaRPr lang="en-US"/>
          </a:p>
        </p:txBody>
      </p:sp>
      <p:sp>
        <p:nvSpPr>
          <p:cNvPr id="26625" name="Rectangle 1"/>
          <p:cNvSpPr>
            <a:spLocks noChangeArrowheads="1"/>
          </p:cNvSpPr>
          <p:nvPr/>
        </p:nvSpPr>
        <p:spPr bwMode="auto">
          <a:xfrm>
            <a:off x="1295400" y="0"/>
            <a:ext cx="46482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pitchFamily="34" charset="0"/>
                <a:ea typeface="Times New Roman" pitchFamily="18" charset="0"/>
                <a:cs typeface="Times New Roman" pitchFamily="18" charset="0"/>
              </a:rPr>
              <a:t>AMS Journals</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pitchFamily="34" charset="0"/>
                <a:ea typeface="Times New Roman" pitchFamily="18" charset="0"/>
                <a:cs typeface="Times New Roman" pitchFamily="18" charset="0"/>
                <a:hlinkClick r:id="rId2"/>
              </a:rPr>
              <a:t>Bulletin of the American Meteorological Society</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99"/>
                </a:solidFill>
                <a:effectLst/>
                <a:latin typeface="Arial" pitchFamily="34" charset="0"/>
                <a:ea typeface="Times New Roman" pitchFamily="18" charset="0"/>
                <a:cs typeface="Times New Roman" pitchFamily="18" charset="0"/>
                <a:hlinkClick r:id="rId3"/>
              </a:rPr>
              <a:t>Current Issue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Volume 92, Issue 9 (September 2011)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pitchFamily="34" charset="0"/>
                <a:ea typeface="Times New Roman" pitchFamily="18" charset="0"/>
                <a:cs typeface="Times New Roman" pitchFamily="18" charset="0"/>
                <a:hlinkClick r:id="rId4"/>
              </a:rPr>
              <a:t>Weather, Climate, and Society</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99"/>
                </a:solidFill>
                <a:effectLst/>
                <a:latin typeface="Arial" pitchFamily="34" charset="0"/>
                <a:ea typeface="Times New Roman" pitchFamily="18" charset="0"/>
                <a:cs typeface="Times New Roman" pitchFamily="18" charset="0"/>
                <a:hlinkClick r:id="rId5"/>
              </a:rPr>
              <a:t>Current Issue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Volume 3, Issue 2 (April 2011)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n-US" sz="1200" b="1" i="0" u="none" strike="noStrike" cap="none" normalizeH="0" baseline="0" dirty="0" smtClean="0">
                <a:ln>
                  <a:noFill/>
                </a:ln>
                <a:solidFill>
                  <a:srgbClr val="003366"/>
                </a:solidFill>
                <a:effectLst/>
                <a:latin typeface="Arial" pitchFamily="34" charset="0"/>
                <a:ea typeface="Times New Roman" pitchFamily="18" charset="0"/>
                <a:cs typeface="Times New Roman" pitchFamily="18" charset="0"/>
                <a:hlinkClick r:id="rId6"/>
              </a:rPr>
              <a:t>Journal of the Atmospheric Sciences</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99"/>
                </a:solidFill>
                <a:effectLst/>
                <a:latin typeface="Arial" pitchFamily="34" charset="0"/>
                <a:ea typeface="Times New Roman" pitchFamily="18" charset="0"/>
                <a:cs typeface="Times New Roman" pitchFamily="18" charset="0"/>
                <a:hlinkClick r:id="rId7"/>
              </a:rPr>
              <a:t>Current Issue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Volume 68, Issue 10 (October 2011)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pitchFamily="34" charset="0"/>
                <a:ea typeface="Times New Roman" pitchFamily="18" charset="0"/>
                <a:cs typeface="Times New Roman" pitchFamily="18" charset="0"/>
                <a:hlinkClick r:id="rId8"/>
              </a:rPr>
              <a:t>Journal of Applied Meteorology and Climatology</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99"/>
                </a:solidFill>
                <a:effectLst/>
                <a:latin typeface="Arial" pitchFamily="34" charset="0"/>
                <a:ea typeface="Times New Roman" pitchFamily="18" charset="0"/>
                <a:cs typeface="Times New Roman" pitchFamily="18" charset="0"/>
                <a:hlinkClick r:id="rId9"/>
              </a:rPr>
              <a:t>Current Issue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Volume 50, Issue 10 (October 2011)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pitchFamily="34" charset="0"/>
                <a:ea typeface="Times New Roman" pitchFamily="18" charset="0"/>
                <a:cs typeface="Times New Roman" pitchFamily="18" charset="0"/>
                <a:hlinkClick r:id="rId10"/>
              </a:rPr>
              <a:t>Journal of Physical Oceanography</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99"/>
                </a:solidFill>
                <a:effectLst/>
                <a:latin typeface="Arial" pitchFamily="34" charset="0"/>
                <a:ea typeface="Times New Roman" pitchFamily="18" charset="0"/>
                <a:cs typeface="Times New Roman" pitchFamily="18" charset="0"/>
                <a:hlinkClick r:id="rId11"/>
              </a:rPr>
              <a:t>Current Issue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Volume 41, Issue 9 (September 2011)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pitchFamily="34" charset="0"/>
                <a:ea typeface="Times New Roman" pitchFamily="18" charset="0"/>
                <a:cs typeface="Times New Roman" pitchFamily="18" charset="0"/>
                <a:hlinkClick r:id="rId12"/>
              </a:rPr>
              <a:t>Monthly Weather Review</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99"/>
                </a:solidFill>
                <a:effectLst/>
                <a:latin typeface="Arial" pitchFamily="34" charset="0"/>
                <a:ea typeface="Times New Roman" pitchFamily="18" charset="0"/>
                <a:cs typeface="Times New Roman" pitchFamily="18" charset="0"/>
                <a:hlinkClick r:id="rId13"/>
              </a:rPr>
              <a:t>Current Issue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Volume 139, Issue 10 (October 2011)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pitchFamily="34" charset="0"/>
                <a:ea typeface="Times New Roman" pitchFamily="18" charset="0"/>
                <a:cs typeface="Times New Roman" pitchFamily="18" charset="0"/>
                <a:hlinkClick r:id="rId14"/>
              </a:rPr>
              <a:t>Journal of Atmospheric and Oceanic Technology</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99"/>
                </a:solidFill>
                <a:effectLst/>
                <a:latin typeface="Arial" pitchFamily="34" charset="0"/>
                <a:ea typeface="Times New Roman" pitchFamily="18" charset="0"/>
                <a:cs typeface="Times New Roman" pitchFamily="18" charset="0"/>
                <a:hlinkClick r:id="rId15"/>
              </a:rPr>
              <a:t>Current Issue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Volume 28, Issue 9 (September 2011)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pitchFamily="34" charset="0"/>
                <a:ea typeface="Times New Roman" pitchFamily="18" charset="0"/>
                <a:cs typeface="Times New Roman" pitchFamily="18" charset="0"/>
                <a:hlinkClick r:id="rId16"/>
              </a:rPr>
              <a:t>Weather and Forecasting</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99"/>
                </a:solidFill>
                <a:effectLst/>
                <a:latin typeface="Arial" pitchFamily="34" charset="0"/>
                <a:ea typeface="Times New Roman" pitchFamily="18" charset="0"/>
                <a:cs typeface="Times New Roman" pitchFamily="18" charset="0"/>
                <a:hlinkClick r:id="rId17"/>
              </a:rPr>
              <a:t>Current Issue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Volume 26, Issue 5 (October 2011)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pitchFamily="34" charset="0"/>
                <a:ea typeface="Times New Roman" pitchFamily="18" charset="0"/>
                <a:cs typeface="Times New Roman" pitchFamily="18" charset="0"/>
                <a:hlinkClick r:id="rId18"/>
              </a:rPr>
              <a:t>Journal of Climate</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99"/>
                </a:solidFill>
                <a:effectLst/>
                <a:latin typeface="Arial" pitchFamily="34" charset="0"/>
                <a:ea typeface="Times New Roman" pitchFamily="18" charset="0"/>
                <a:cs typeface="Times New Roman" pitchFamily="18" charset="0"/>
                <a:hlinkClick r:id="rId19"/>
              </a:rPr>
              <a:t>Current Issue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Volume 24, Issue 19 (October 2011)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pitchFamily="34" charset="0"/>
                <a:ea typeface="Times New Roman" pitchFamily="18" charset="0"/>
                <a:cs typeface="Times New Roman" pitchFamily="18" charset="0"/>
                <a:hlinkClick r:id="rId20"/>
              </a:rPr>
              <a:t>Journal of Hydrometeorology</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99"/>
                </a:solidFill>
                <a:effectLst/>
                <a:latin typeface="Arial" pitchFamily="34" charset="0"/>
                <a:ea typeface="Times New Roman" pitchFamily="18" charset="0"/>
                <a:cs typeface="Times New Roman" pitchFamily="18" charset="0"/>
                <a:hlinkClick r:id="rId21"/>
              </a:rPr>
              <a:t>Current Issue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Volume 12, Issue 5 (October 2011)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pitchFamily="34" charset="0"/>
                <a:ea typeface="Times New Roman" pitchFamily="18" charset="0"/>
                <a:cs typeface="Times New Roman" pitchFamily="18" charset="0"/>
                <a:hlinkClick r:id="rId22"/>
              </a:rPr>
              <a:t>Meteorological Monographs</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99"/>
                </a:solidFill>
                <a:effectLst/>
                <a:latin typeface="Arial" pitchFamily="34" charset="0"/>
                <a:ea typeface="Times New Roman" pitchFamily="18" charset="0"/>
                <a:cs typeface="Times New Roman" pitchFamily="18" charset="0"/>
                <a:hlinkClick r:id="rId23"/>
              </a:rPr>
              <a:t>Current Issue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pitchFamily="34" charset="0"/>
                <a:ea typeface="Times New Roman" pitchFamily="18" charset="0"/>
                <a:cs typeface="Times New Roman" pitchFamily="18" charset="0"/>
                <a:hlinkClick r:id="rId24"/>
              </a:rPr>
              <a:t>Earth Interactions</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99"/>
                </a:solidFill>
                <a:effectLst/>
                <a:latin typeface="Arial" pitchFamily="34" charset="0"/>
                <a:ea typeface="Times New Roman" pitchFamily="18" charset="0"/>
                <a:cs typeface="Times New Roman" pitchFamily="18" charset="0"/>
                <a:hlinkClick r:id="rId25"/>
              </a:rPr>
              <a:t>Current Issue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Volume 15, Issue 30 (October 2011)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2731</TotalTime>
  <Words>308</Words>
  <Application>Microsoft Office PowerPoint</Application>
  <PresentationFormat>On-screen Show (4:3)</PresentationFormat>
  <Paragraphs>73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16</cp:revision>
  <dcterms:created xsi:type="dcterms:W3CDTF">2011-10-28T12:02:39Z</dcterms:created>
  <dcterms:modified xsi:type="dcterms:W3CDTF">2011-10-30T09:34:26Z</dcterms:modified>
</cp:coreProperties>
</file>