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6" r:id="rId2"/>
    <p:sldId id="261" r:id="rId3"/>
    <p:sldId id="268" r:id="rId4"/>
    <p:sldId id="269" r:id="rId5"/>
    <p:sldId id="275" r:id="rId6"/>
    <p:sldId id="270" r:id="rId7"/>
    <p:sldId id="277" r:id="rId8"/>
    <p:sldId id="274" r:id="rId9"/>
    <p:sldId id="273" r:id="rId10"/>
    <p:sldId id="272" r:id="rId11"/>
    <p:sldId id="278" r:id="rId12"/>
    <p:sldId id="279" r:id="rId13"/>
    <p:sldId id="276" r:id="rId14"/>
    <p:sldId id="271" r:id="rId15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521" autoAdjust="0"/>
    <p:restoredTop sz="94660"/>
  </p:normalViewPr>
  <p:slideViewPr>
    <p:cSldViewPr>
      <p:cViewPr varScale="1">
        <p:scale>
          <a:sx n="42" d="100"/>
          <a:sy n="42" d="100"/>
        </p:scale>
        <p:origin x="-928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date or details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>
              <a:buFontTx/>
              <a:buNone/>
              <a:defRPr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>
              <a:buFontTx/>
              <a:buNone/>
              <a:defRPr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11/3/2011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body" sz="quarter" idx="10"/>
          </p:nvPr>
        </p:nvSpPr>
        <p:spPr>
          <a:xfrm>
            <a:off x="0" y="4419600"/>
            <a:ext cx="9144000" cy="2000250"/>
          </a:xfrm>
        </p:spPr>
        <p:txBody>
          <a:bodyPr/>
          <a:lstStyle>
            <a:extLst/>
          </a:lstStyle>
          <a:p>
            <a:r>
              <a:rPr lang="en-GB" b="1" dirty="0" smtClean="0"/>
              <a:t>Towards up-scaling the activities of the Kenya Meteorological Society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kms-photogallery-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"/>
            <a:ext cx="6934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8</a:t>
            </a:r>
            <a:r>
              <a:rPr lang="en-US" sz="3600" b="1" dirty="0" smtClean="0"/>
              <a:t>. </a:t>
            </a:r>
            <a:r>
              <a:rPr lang="en-US" sz="3600" b="1" dirty="0" smtClean="0"/>
              <a:t>Linkages and collaborations</a:t>
            </a:r>
          </a:p>
          <a:p>
            <a:r>
              <a:rPr lang="en-US" dirty="0" smtClean="0"/>
              <a:t>	</a:t>
            </a:r>
            <a:endParaRPr lang="en-US" dirty="0" smtClean="0"/>
          </a:p>
          <a:p>
            <a:r>
              <a:rPr lang="en-US" dirty="0" smtClean="0"/>
              <a:t>Promising </a:t>
            </a:r>
            <a:r>
              <a:rPr lang="en-US" dirty="0" smtClean="0"/>
              <a:t>areas 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US" dirty="0" smtClean="0"/>
              <a:t>Climate change Science: Attribution and Adaptation 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/>
              <a:t>Promotion of science of Meteorology,  </a:t>
            </a:r>
            <a:endParaRPr lang="en-US" dirty="0" smtClean="0"/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en-US" dirty="0" smtClean="0"/>
              <a:t>Millennium Development Goals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smtClean="0"/>
              <a:t>9. Preservation of Scientific knowledge</a:t>
            </a:r>
          </a:p>
          <a:p>
            <a:r>
              <a:rPr lang="en-US" dirty="0" smtClean="0"/>
              <a:t>	</a:t>
            </a:r>
            <a:endParaRPr lang="en-US" dirty="0" smtClean="0"/>
          </a:p>
          <a:p>
            <a:pPr lvl="1">
              <a:lnSpc>
                <a:spcPct val="200000"/>
              </a:lnSpc>
              <a:buFont typeface="Courier New" pitchFamily="49" charset="0"/>
              <a:buChar char="o"/>
            </a:pPr>
            <a:r>
              <a:rPr lang="en-US" dirty="0" smtClean="0"/>
              <a:t>Journal increasingly reaching more readership</a:t>
            </a:r>
            <a:endParaRPr lang="en-US" dirty="0" smtClean="0"/>
          </a:p>
          <a:p>
            <a:pPr lvl="1">
              <a:lnSpc>
                <a:spcPct val="200000"/>
              </a:lnSpc>
              <a:buFont typeface="Courier New" pitchFamily="49" charset="0"/>
              <a:buChar char="o"/>
            </a:pPr>
            <a:r>
              <a:rPr lang="en-US" dirty="0" smtClean="0"/>
              <a:t>Need </a:t>
            </a:r>
            <a:r>
              <a:rPr lang="en-US" dirty="0" smtClean="0"/>
              <a:t>for a broad range of editorial board members  for </a:t>
            </a:r>
            <a:r>
              <a:rPr lang="en-US" dirty="0" smtClean="0"/>
              <a:t>enhanced </a:t>
            </a:r>
            <a:r>
              <a:rPr lang="en-US" dirty="0" smtClean="0"/>
              <a:t>quality and regional reach</a:t>
            </a:r>
          </a:p>
          <a:p>
            <a:pPr lvl="1">
              <a:lnSpc>
                <a:spcPct val="200000"/>
              </a:lnSpc>
              <a:buFont typeface="Courier New" pitchFamily="49" charset="0"/>
              <a:buChar char="o"/>
            </a:pPr>
            <a:r>
              <a:rPr lang="en-US" dirty="0" smtClean="0"/>
              <a:t>Availability </a:t>
            </a:r>
            <a:r>
              <a:rPr lang="en-US" dirty="0" smtClean="0"/>
              <a:t>of articles online  makes dissemination quite efficient</a:t>
            </a:r>
          </a:p>
          <a:p>
            <a:pPr>
              <a:lnSpc>
                <a:spcPct val="200000"/>
              </a:lnSpc>
              <a:buFont typeface="Courier New" pitchFamily="49" charset="0"/>
              <a:buChar char="o"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7125" y="0"/>
            <a:ext cx="5121275" cy="6608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457200"/>
            <a:ext cx="8153400" cy="5943600"/>
          </a:xfrm>
        </p:spPr>
        <p:txBody>
          <a:bodyPr/>
          <a:lstStyle/>
          <a:p>
            <a:r>
              <a:rPr lang="en-US" dirty="0" smtClean="0"/>
              <a:t>10. Code of conduct for members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	To </a:t>
            </a:r>
            <a:r>
              <a:rPr lang="en-US" dirty="0" smtClean="0"/>
              <a:t>attain a level of acceptance by other societies </a:t>
            </a:r>
            <a:r>
              <a:rPr lang="en-US" dirty="0" smtClean="0"/>
              <a:t>	we  were </a:t>
            </a:r>
            <a:r>
              <a:rPr lang="en-US" dirty="0" smtClean="0"/>
              <a:t>required to formulate Codes of </a:t>
            </a:r>
            <a:r>
              <a:rPr lang="en-US" dirty="0" smtClean="0"/>
              <a:t>	Conduct</a:t>
            </a:r>
          </a:p>
          <a:p>
            <a:r>
              <a:rPr lang="en-US" dirty="0" smtClean="0"/>
              <a:t> This code is intended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to set out standards of conduct and </a:t>
            </a:r>
          </a:p>
          <a:p>
            <a:r>
              <a:rPr lang="en-US" dirty="0" smtClean="0"/>
              <a:t>	ethical </a:t>
            </a:r>
            <a:r>
              <a:rPr lang="en-US" dirty="0" smtClean="0"/>
              <a:t>behavior for members and staff of the </a:t>
            </a:r>
            <a:r>
              <a:rPr lang="en-US" dirty="0" smtClean="0"/>
              <a:t>	KMS </a:t>
            </a:r>
            <a:r>
              <a:rPr lang="en-US" dirty="0" smtClean="0"/>
              <a:t>through its </a:t>
            </a:r>
            <a:r>
              <a:rPr lang="en-US" dirty="0" smtClean="0"/>
              <a:t>mission </a:t>
            </a:r>
            <a:r>
              <a:rPr lang="en-US" dirty="0" smtClean="0"/>
              <a:t>and its core values 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smtClean="0"/>
              <a:t> 	In </a:t>
            </a:r>
            <a:r>
              <a:rPr lang="en-US" dirty="0" smtClean="0"/>
              <a:t>pursuing </a:t>
            </a:r>
            <a:r>
              <a:rPr lang="en-US" dirty="0" smtClean="0"/>
              <a:t>the KMS </a:t>
            </a:r>
            <a:r>
              <a:rPr lang="en-US" dirty="0" smtClean="0"/>
              <a:t>mission </a:t>
            </a:r>
            <a:r>
              <a:rPr lang="en-US" dirty="0" smtClean="0"/>
              <a:t>C. of C. </a:t>
            </a:r>
            <a:r>
              <a:rPr lang="en-US" dirty="0" smtClean="0"/>
              <a:t>has issued </a:t>
            </a:r>
            <a:r>
              <a:rPr lang="en-US" dirty="0" smtClean="0"/>
              <a:t>	high </a:t>
            </a:r>
            <a:r>
              <a:rPr lang="en-US" dirty="0" smtClean="0"/>
              <a:t>quality ethical standards applicable to </a:t>
            </a:r>
            <a:r>
              <a:rPr lang="en-US" dirty="0" smtClean="0"/>
              <a:t>	professional </a:t>
            </a:r>
            <a:r>
              <a:rPr lang="en-US" dirty="0" smtClean="0"/>
              <a:t>of meteorology in Kenya.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/>
          <a:lstStyle/>
          <a:p>
            <a:r>
              <a:rPr lang="en-US" sz="3600" b="1" dirty="0" smtClean="0"/>
              <a:t>11. </a:t>
            </a:r>
            <a:r>
              <a:rPr lang="en-US" sz="3600" b="1" smtClean="0"/>
              <a:t>Way </a:t>
            </a:r>
            <a:r>
              <a:rPr lang="en-US" sz="3600" b="1" smtClean="0"/>
              <a:t>forward</a:t>
            </a:r>
          </a:p>
          <a:p>
            <a:endParaRPr lang="en-US" sz="3600" b="1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	Enhance linkages and collaborations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	Sound  financial base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	Improved visibility of the society nationally and </a:t>
            </a:r>
            <a:r>
              <a:rPr lang="en-US" dirty="0" smtClean="0"/>
              <a:t>	regionally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	Enhance Research and development, </a:t>
            </a:r>
            <a:r>
              <a:rPr lang="en-US" dirty="0" smtClean="0"/>
              <a:t>	Dissemination </a:t>
            </a:r>
            <a:r>
              <a:rPr lang="en-US" dirty="0" smtClean="0"/>
              <a:t>and communication of results, </a:t>
            </a:r>
            <a:r>
              <a:rPr lang="en-US" dirty="0" smtClean="0"/>
              <a:t>	and </a:t>
            </a:r>
            <a:r>
              <a:rPr lang="en-US" dirty="0" smtClean="0"/>
              <a:t>improve ranking of the journal</a:t>
            </a:r>
          </a:p>
          <a:p>
            <a:endParaRPr lang="en-US" dirty="0" smtClean="0"/>
          </a:p>
          <a:p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body" sz="quarter" idx="13"/>
          </p:nvPr>
        </p:nvSpPr>
        <p:spPr>
          <a:xfrm>
            <a:off x="457200" y="457200"/>
            <a:ext cx="7772400" cy="60198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extLst/>
          </a:lstStyle>
          <a:p>
            <a:r>
              <a:rPr lang="en-US" sz="3200" b="1" dirty="0" smtClean="0"/>
              <a:t>BRIEF HISTORY OF KMS</a:t>
            </a:r>
            <a:endParaRPr lang="en-US" sz="3200" dirty="0" smtClean="0"/>
          </a:p>
          <a:p>
            <a:r>
              <a:rPr lang="en-US" sz="3200" dirty="0" smtClean="0"/>
              <a:t>  The Kenya Meteorological Society (KMS) was registered in 1989, as a non-profit making professional/scientific society in a bid to promote the understanding of meteorology</a:t>
            </a:r>
          </a:p>
          <a:p>
            <a:endParaRPr lang="en-US" sz="3200" dirty="0" smtClean="0"/>
          </a:p>
          <a:p>
            <a:pPr algn="ctr">
              <a:lnSpc>
                <a:spcPct val="90000"/>
              </a:lnSpc>
            </a:pPr>
            <a:r>
              <a:rPr lang="en-US" sz="3200" b="1" dirty="0" smtClean="0"/>
              <a:t> Mission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smtClean="0"/>
              <a:t>   To advance meteorological and related sciences and their applications, in weather and climate related </a:t>
            </a:r>
            <a:r>
              <a:rPr lang="en-US" sz="3200" dirty="0" err="1" smtClean="0"/>
              <a:t>sciencies</a:t>
            </a:r>
            <a:r>
              <a:rPr lang="en-US" sz="3200" dirty="0" smtClean="0"/>
              <a:t> </a:t>
            </a:r>
            <a:r>
              <a:rPr lang="en-US" sz="3200" dirty="0" smtClean="0"/>
              <a:t>for sustainable </a:t>
            </a:r>
            <a:r>
              <a:rPr lang="en-US" sz="3200" dirty="0" smtClean="0"/>
              <a:t>development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381000" y="609600"/>
            <a:ext cx="8153400" cy="5181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2. </a:t>
            </a:r>
            <a:r>
              <a:rPr lang="en-US" sz="4000" b="1" dirty="0" smtClean="0"/>
              <a:t>Opportunities for KMS </a:t>
            </a:r>
          </a:p>
          <a:p>
            <a:endParaRPr lang="en-US" sz="3600" dirty="0" smtClean="0"/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	Research and consultancy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	Dissemination and communication </a:t>
            </a:r>
            <a:r>
              <a:rPr lang="en-US" sz="3600" dirty="0" smtClean="0"/>
              <a:t>of</a:t>
            </a:r>
            <a:endParaRPr lang="en-US" sz="3600" dirty="0" smtClean="0"/>
          </a:p>
          <a:p>
            <a:pPr lvl="1">
              <a:buNone/>
            </a:pPr>
            <a:r>
              <a:rPr lang="en-US" sz="3600" dirty="0" smtClean="0"/>
              <a:t>  </a:t>
            </a:r>
            <a:r>
              <a:rPr lang="en-US" sz="3600" dirty="0" smtClean="0"/>
              <a:t>	  research </a:t>
            </a:r>
            <a:r>
              <a:rPr lang="en-US" sz="3600" dirty="0" smtClean="0"/>
              <a:t>results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	Preservation of research results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	Continuous professional development</a:t>
            </a:r>
          </a:p>
          <a:p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3</a:t>
            </a:r>
            <a:r>
              <a:rPr lang="en-US" sz="3600" b="1" dirty="0" smtClean="0"/>
              <a:t>. Operational structure and </a:t>
            </a:r>
            <a:r>
              <a:rPr lang="en-US" sz="3600" b="1" dirty="0" smtClean="0"/>
              <a:t>function</a:t>
            </a:r>
          </a:p>
          <a:p>
            <a:endParaRPr lang="en-US" sz="3600" b="1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Close collaboration with </a:t>
            </a:r>
            <a:r>
              <a:rPr lang="en-US" dirty="0" smtClean="0"/>
              <a:t>National Met. Service </a:t>
            </a:r>
            <a:r>
              <a:rPr lang="en-US" dirty="0" smtClean="0"/>
              <a:t>and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   Universities</a:t>
            </a:r>
            <a:endParaRPr lang="en-US" dirty="0" smtClean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Operational </a:t>
            </a:r>
            <a:r>
              <a:rPr lang="en-US" dirty="0" smtClean="0"/>
              <a:t>budget largely funded by Kenya Government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Operational activities through </a:t>
            </a:r>
            <a:r>
              <a:rPr lang="en-US" dirty="0" smtClean="0"/>
              <a:t>committees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More linkages with industry desired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/>
          <a:lstStyle/>
          <a:p>
            <a:r>
              <a:rPr lang="en-US" sz="3600" dirty="0" smtClean="0"/>
              <a:t>4. </a:t>
            </a:r>
            <a:r>
              <a:rPr lang="en-US" sz="3600" dirty="0" smtClean="0"/>
              <a:t>Committees</a:t>
            </a:r>
            <a:endParaRPr lang="en-US" sz="3600" dirty="0" smtClean="0"/>
          </a:p>
          <a:p>
            <a:r>
              <a:rPr lang="en-US" dirty="0" smtClean="0"/>
              <a:t>	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	</a:t>
            </a:r>
            <a:r>
              <a:rPr lang="en-US" dirty="0" smtClean="0"/>
              <a:t>Executive </a:t>
            </a:r>
            <a:r>
              <a:rPr lang="en-US" dirty="0" smtClean="0"/>
              <a:t>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	Management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	Workshop organizing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	Journal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	Bulletin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	Accreditation committee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/>
          <a:lstStyle/>
          <a:p>
            <a:r>
              <a:rPr lang="en-US" sz="3600" b="1" dirty="0" smtClean="0"/>
              <a:t>5. Impacts of KMS activities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At least a </a:t>
            </a:r>
            <a:r>
              <a:rPr lang="en-US" dirty="0" smtClean="0"/>
              <a:t>workshop every year: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International </a:t>
            </a:r>
            <a:r>
              <a:rPr lang="en-US" dirty="0" smtClean="0"/>
              <a:t>or local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	</a:t>
            </a:r>
            <a:r>
              <a:rPr lang="en-US" dirty="0" smtClean="0"/>
              <a:t>This </a:t>
            </a:r>
            <a:r>
              <a:rPr lang="en-US" dirty="0" smtClean="0"/>
              <a:t>year’s international conference brought </a:t>
            </a:r>
            <a:r>
              <a:rPr lang="en-US" dirty="0" smtClean="0"/>
              <a:t>	together </a:t>
            </a:r>
            <a:r>
              <a:rPr lang="en-US" dirty="0" smtClean="0"/>
              <a:t>97 participants </a:t>
            </a:r>
            <a:r>
              <a:rPr lang="en-US" dirty="0" smtClean="0"/>
              <a:t>from many </a:t>
            </a:r>
            <a:r>
              <a:rPr lang="en-US" dirty="0" smtClean="0"/>
              <a:t>sectors</a:t>
            </a:r>
          </a:p>
          <a:p>
            <a:r>
              <a:rPr lang="en-US" dirty="0" smtClean="0"/>
              <a:t>	Many sponsors participated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At </a:t>
            </a:r>
            <a:r>
              <a:rPr lang="en-US" dirty="0" smtClean="0"/>
              <a:t>least two </a:t>
            </a:r>
            <a:r>
              <a:rPr lang="en-US" dirty="0" smtClean="0"/>
              <a:t>journal </a:t>
            </a:r>
            <a:r>
              <a:rPr lang="en-US" dirty="0" err="1" smtClean="0"/>
              <a:t>vomes</a:t>
            </a:r>
            <a:r>
              <a:rPr lang="en-US" dirty="0" smtClean="0"/>
              <a:t> </a:t>
            </a:r>
            <a:r>
              <a:rPr lang="en-US" dirty="0" smtClean="0"/>
              <a:t>a year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At </a:t>
            </a:r>
            <a:r>
              <a:rPr lang="en-US" dirty="0" smtClean="0"/>
              <a:t>least two newsletters a year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KMS accredited </a:t>
            </a:r>
            <a:r>
              <a:rPr lang="en-US" dirty="0" smtClean="0"/>
              <a:t>to and a member of Association of </a:t>
            </a:r>
            <a:endParaRPr lang="en-US" dirty="0" smtClean="0"/>
          </a:p>
          <a:p>
            <a:r>
              <a:rPr lang="en-US" dirty="0" smtClean="0"/>
              <a:t>    professional </a:t>
            </a:r>
            <a:r>
              <a:rPr lang="en-US" dirty="0" smtClean="0"/>
              <a:t>Societies in East Africa (APSEA)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ms-photogallery-2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85800"/>
            <a:ext cx="8382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6. Impacts of membership of KMS in APSEA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	</a:t>
            </a:r>
            <a:r>
              <a:rPr lang="en-US" dirty="0" smtClean="0"/>
              <a:t>Improved recognition of KMS by other </a:t>
            </a:r>
          </a:p>
          <a:p>
            <a:pPr lvl="1">
              <a:lnSpc>
                <a:spcPct val="200000"/>
              </a:lnSpc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smtClean="0"/>
              <a:t>  professional </a:t>
            </a:r>
            <a:r>
              <a:rPr lang="en-US" dirty="0" smtClean="0"/>
              <a:t>societies in </a:t>
            </a:r>
            <a:r>
              <a:rPr lang="en-US" dirty="0" smtClean="0"/>
              <a:t>Kenya</a:t>
            </a:r>
            <a:endParaRPr lang="en-US" dirty="0" smtClean="0"/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	National issues  within the mandate of </a:t>
            </a:r>
            <a:r>
              <a:rPr lang="en-US" dirty="0" smtClean="0"/>
              <a:t>the</a:t>
            </a:r>
          </a:p>
          <a:p>
            <a:pPr lvl="1">
              <a:lnSpc>
                <a:spcPct val="200000"/>
              </a:lnSpc>
              <a:buNone/>
            </a:pPr>
            <a:r>
              <a:rPr lang="en-US" dirty="0" smtClean="0"/>
              <a:t>      society  articulated by </a:t>
            </a:r>
            <a:r>
              <a:rPr lang="en-US" dirty="0" smtClean="0"/>
              <a:t>the society </a:t>
            </a:r>
          </a:p>
          <a:p>
            <a:pPr lvl="1">
              <a:lnSpc>
                <a:spcPct val="200000"/>
              </a:lnSpc>
              <a:buFont typeface="Arial" pitchFamily="34" charset="0"/>
              <a:buChar char="•"/>
            </a:pPr>
            <a:r>
              <a:rPr lang="en-US" dirty="0" smtClean="0"/>
              <a:t>	Initiation </a:t>
            </a:r>
            <a:r>
              <a:rPr lang="en-US" dirty="0" smtClean="0"/>
              <a:t>of </a:t>
            </a:r>
            <a:r>
              <a:rPr lang="en-US" dirty="0" smtClean="0"/>
              <a:t>C</a:t>
            </a:r>
            <a:r>
              <a:rPr lang="en-US" dirty="0" smtClean="0"/>
              <a:t>ode </a:t>
            </a:r>
            <a:r>
              <a:rPr lang="en-US" dirty="0" smtClean="0"/>
              <a:t>of </a:t>
            </a:r>
            <a:r>
              <a:rPr lang="en-US" dirty="0" smtClean="0"/>
              <a:t>C</a:t>
            </a:r>
            <a:r>
              <a:rPr lang="en-US" dirty="0" smtClean="0"/>
              <a:t>onduct </a:t>
            </a:r>
            <a:r>
              <a:rPr lang="en-US" dirty="0" smtClean="0"/>
              <a:t>for members</a:t>
            </a:r>
          </a:p>
          <a:p>
            <a:pPr lvl="1">
              <a:lnSpc>
                <a:spcPct val="200000"/>
              </a:lnSpc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29"/>
          </p:nvPr>
        </p:nvSpPr>
        <p:spPr>
          <a:xfrm>
            <a:off x="228600" y="304800"/>
            <a:ext cx="8153400" cy="6096000"/>
          </a:xfrm>
        </p:spPr>
        <p:txBody>
          <a:bodyPr/>
          <a:lstStyle/>
          <a:p>
            <a:r>
              <a:rPr lang="en-US" sz="3600" b="1" dirty="0" smtClean="0"/>
              <a:t>7. Research and Development committee</a:t>
            </a:r>
          </a:p>
          <a:p>
            <a:pPr marL="1257300" lvl="1" indent="-5143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	Facilitates funding  for practical support of </a:t>
            </a:r>
            <a:endParaRPr lang="en-US" dirty="0" smtClean="0"/>
          </a:p>
          <a:p>
            <a:pPr marL="1257300" lvl="1" indent="-514350">
              <a:lnSpc>
                <a:spcPct val="200000"/>
              </a:lnSpc>
              <a:buNone/>
            </a:pPr>
            <a:r>
              <a:rPr lang="en-US" dirty="0" smtClean="0"/>
              <a:t> </a:t>
            </a:r>
            <a:r>
              <a:rPr lang="en-US" dirty="0" smtClean="0"/>
              <a:t>           </a:t>
            </a:r>
            <a:r>
              <a:rPr lang="en-US" dirty="0" smtClean="0"/>
              <a:t>  young</a:t>
            </a:r>
            <a:r>
              <a:rPr lang="en-US" dirty="0" smtClean="0"/>
              <a:t> </a:t>
            </a:r>
            <a:r>
              <a:rPr lang="en-US" dirty="0" smtClean="0"/>
              <a:t>members and young Scientists</a:t>
            </a:r>
            <a:endParaRPr lang="en-US" dirty="0" smtClean="0"/>
          </a:p>
          <a:p>
            <a:pPr marL="1257300" lvl="1" indent="-514350">
              <a:lnSpc>
                <a:spcPct val="200000"/>
              </a:lnSpc>
              <a:buFont typeface="Wingdings" pitchFamily="2" charset="2"/>
              <a:buChar char="ü"/>
            </a:pPr>
            <a:r>
              <a:rPr lang="en-US" dirty="0" smtClean="0"/>
              <a:t>	Mentorship </a:t>
            </a:r>
            <a:r>
              <a:rPr lang="en-US" dirty="0" err="1" smtClean="0"/>
              <a:t>programme</a:t>
            </a:r>
            <a:r>
              <a:rPr lang="en-US" dirty="0" smtClean="0"/>
              <a:t> through research</a:t>
            </a:r>
          </a:p>
          <a:p>
            <a:pPr marL="1257300" lvl="1" indent="-514350">
              <a:lnSpc>
                <a:spcPct val="200000"/>
              </a:lnSpc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</a:t>
            </a:r>
            <a:r>
              <a:rPr lang="en-US" dirty="0" smtClean="0"/>
              <a:t> activities</a:t>
            </a:r>
            <a:endParaRPr lang="en-US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161</Words>
  <Application>Microsoft Office PowerPoint</Application>
  <PresentationFormat>On-screen Show (4:3)</PresentationFormat>
  <Paragraphs>79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ContemporaryPhotoAlbum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2011-11-01T15:40:07Z</dcterms:created>
  <dcterms:modified xsi:type="dcterms:W3CDTF">2011-11-03T01:11:33Z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